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62" r:id="rId2"/>
    <p:sldId id="392" r:id="rId3"/>
    <p:sldId id="281" r:id="rId4"/>
    <p:sldId id="300" r:id="rId5"/>
    <p:sldId id="394" r:id="rId6"/>
    <p:sldId id="396" r:id="rId7"/>
    <p:sldId id="393" r:id="rId8"/>
    <p:sldId id="385" r:id="rId9"/>
    <p:sldId id="268" r:id="rId10"/>
    <p:sldId id="384" r:id="rId11"/>
    <p:sldId id="256" r:id="rId12"/>
    <p:sldId id="387" r:id="rId13"/>
    <p:sldId id="388" r:id="rId14"/>
    <p:sldId id="383" r:id="rId15"/>
    <p:sldId id="395" r:id="rId16"/>
    <p:sldId id="381" r:id="rId17"/>
    <p:sldId id="382" r:id="rId18"/>
    <p:sldId id="367" r:id="rId19"/>
    <p:sldId id="303" r:id="rId20"/>
    <p:sldId id="257" r:id="rId21"/>
    <p:sldId id="304" r:id="rId22"/>
    <p:sldId id="368" r:id="rId23"/>
    <p:sldId id="369" r:id="rId24"/>
    <p:sldId id="280" r:id="rId25"/>
    <p:sldId id="307" r:id="rId26"/>
    <p:sldId id="334"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91" r:id="rId56"/>
    <p:sldId id="365" r:id="rId57"/>
    <p:sldId id="389" r:id="rId58"/>
    <p:sldId id="390" r:id="rId59"/>
    <p:sldId id="286" r:id="rId60"/>
    <p:sldId id="285" r:id="rId61"/>
    <p:sldId id="288" r:id="rId62"/>
    <p:sldId id="289" r:id="rId63"/>
    <p:sldId id="290" r:id="rId64"/>
    <p:sldId id="386" r:id="rId65"/>
    <p:sldId id="275" r:id="rId66"/>
    <p:sldId id="335" r:id="rId67"/>
    <p:sldId id="370" r:id="rId68"/>
    <p:sldId id="371" r:id="rId69"/>
    <p:sldId id="306"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 id="332" r:id="rId95"/>
    <p:sldId id="333" r:id="rId96"/>
    <p:sldId id="372" r:id="rId97"/>
    <p:sldId id="373" r:id="rId98"/>
    <p:sldId id="374" r:id="rId99"/>
    <p:sldId id="375" r:id="rId100"/>
    <p:sldId id="376" r:id="rId101"/>
    <p:sldId id="377" r:id="rId102"/>
    <p:sldId id="378" r:id="rId103"/>
    <p:sldId id="379" r:id="rId104"/>
    <p:sldId id="380" r:id="rId105"/>
    <p:sldId id="366" r:id="rId106"/>
  </p:sldIdLst>
  <p:sldSz cx="6858000" cy="9144000" type="screen4x3"/>
  <p:notesSz cx="6797675" cy="9928225"/>
  <p:defaultTextStyle>
    <a:defPPr>
      <a:defRPr lang="de-CH"/>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5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AAC2F8"/>
    <a:srgbClr val="FF0000"/>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8" autoAdjust="0"/>
    <p:restoredTop sz="94686" autoAdjust="0"/>
  </p:normalViewPr>
  <p:slideViewPr>
    <p:cSldViewPr snapToObjects="1">
      <p:cViewPr varScale="1">
        <p:scale>
          <a:sx n="85" d="100"/>
          <a:sy n="85" d="100"/>
        </p:scale>
        <p:origin x="2836" y="60"/>
      </p:cViewPr>
      <p:guideLst>
        <p:guide orient="horz" pos="5759"/>
        <p:guide/>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E3DA4152-8AC8-4554-A6DD-44BD7FA377C0}" type="datetimeFigureOut">
              <a:rPr lang="de-CH"/>
              <a:pPr>
                <a:defRPr/>
              </a:pPr>
              <a:t>30.10.2017</a:t>
            </a:fld>
            <a:endParaRPr lang="de-CH"/>
          </a:p>
        </p:txBody>
      </p:sp>
      <p:sp>
        <p:nvSpPr>
          <p:cNvPr id="4" name="Folienbildplatzhalt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4875"/>
            <a:ext cx="5438775" cy="4468813"/>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de-CH"/>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C9AA0E-90E3-4194-B421-E18483F9476C}" type="slidenum">
              <a:rPr lang="de-CH" altLang="de-DE"/>
              <a:pPr/>
              <a:t>‹Nr.›</a:t>
            </a:fld>
            <a:endParaRPr lang="de-CH" altLang="de-DE"/>
          </a:p>
        </p:txBody>
      </p:sp>
    </p:spTree>
    <p:extLst>
      <p:ext uri="{BB962C8B-B14F-4D97-AF65-F5344CB8AC3E}">
        <p14:creationId xmlns:p14="http://schemas.microsoft.com/office/powerpoint/2010/main" val="400722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65C8D0-4990-4663-9796-E5B3DC948C07}" type="slidenum">
              <a:rPr lang="de-CH" altLang="de-DE">
                <a:latin typeface="Arial" panose="020B0604020202020204" pitchFamily="34" charset="0"/>
              </a:rPr>
              <a:pPr>
                <a:spcBef>
                  <a:spcPct val="0"/>
                </a:spcBef>
              </a:pPr>
              <a:t>2</a:t>
            </a:fld>
            <a:endParaRPr lang="de-CH" altLang="de-DE">
              <a:latin typeface="Arial" panose="020B0604020202020204" pitchFamily="34" charset="0"/>
            </a:endParaRPr>
          </a:p>
        </p:txBody>
      </p:sp>
    </p:spTree>
    <p:extLst>
      <p:ext uri="{BB962C8B-B14F-4D97-AF65-F5344CB8AC3E}">
        <p14:creationId xmlns:p14="http://schemas.microsoft.com/office/powerpoint/2010/main" val="394229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911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BBE5D8-7DDF-4A23-83FA-789ABE0DB6AE}" type="slidenum">
              <a:rPr lang="de-CH" altLang="de-DE">
                <a:latin typeface="Arial" panose="020B0604020202020204" pitchFamily="34" charset="0"/>
              </a:rPr>
              <a:pPr eaLnBrk="1" hangingPunct="1">
                <a:spcBef>
                  <a:spcPct val="0"/>
                </a:spcBef>
              </a:pPr>
              <a:t>3</a:t>
            </a:fld>
            <a:endParaRPr lang="de-CH" altLang="de-DE">
              <a:latin typeface="Arial" panose="020B0604020202020204" pitchFamily="34" charset="0"/>
            </a:endParaRPr>
          </a:p>
        </p:txBody>
      </p:sp>
    </p:spTree>
    <p:extLst>
      <p:ext uri="{BB962C8B-B14F-4D97-AF65-F5344CB8AC3E}">
        <p14:creationId xmlns:p14="http://schemas.microsoft.com/office/powerpoint/2010/main" val="132114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A0A279-34B4-4589-A8AA-D4DB937A2874}" type="slidenum">
              <a:rPr lang="de-CH" altLang="de-DE">
                <a:latin typeface="Arial" panose="020B0604020202020204" pitchFamily="34" charset="0"/>
              </a:rPr>
              <a:pPr eaLnBrk="1" hangingPunct="1">
                <a:spcBef>
                  <a:spcPct val="0"/>
                </a:spcBef>
              </a:pPr>
              <a:t>13</a:t>
            </a:fld>
            <a:endParaRPr lang="de-CH" altLang="de-DE">
              <a:latin typeface="Arial" panose="020B0604020202020204" pitchFamily="34" charset="0"/>
            </a:endParaRPr>
          </a:p>
        </p:txBody>
      </p:sp>
    </p:spTree>
    <p:extLst>
      <p:ext uri="{BB962C8B-B14F-4D97-AF65-F5344CB8AC3E}">
        <p14:creationId xmlns:p14="http://schemas.microsoft.com/office/powerpoint/2010/main" val="392910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EFFE05-B3CB-433E-ABEB-0C4BF9B7B2E0}" type="slidenum">
              <a:rPr lang="de-CH" altLang="de-DE"/>
              <a:pPr eaLnBrk="1" hangingPunct="1"/>
              <a:t>15</a:t>
            </a:fld>
            <a:endParaRPr lang="de-CH" altLang="de-DE"/>
          </a:p>
        </p:txBody>
      </p:sp>
    </p:spTree>
    <p:extLst>
      <p:ext uri="{BB962C8B-B14F-4D97-AF65-F5344CB8AC3E}">
        <p14:creationId xmlns:p14="http://schemas.microsoft.com/office/powerpoint/2010/main" val="135115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C9AA0E-90E3-4194-B421-E18483F9476C}" type="slidenum">
              <a:rPr lang="de-CH" altLang="de-DE" smtClean="0"/>
              <a:pPr/>
              <a:t>16</a:t>
            </a:fld>
            <a:endParaRPr lang="de-CH" altLang="de-DE"/>
          </a:p>
        </p:txBody>
      </p:sp>
    </p:spTree>
    <p:extLst>
      <p:ext uri="{BB962C8B-B14F-4D97-AF65-F5344CB8AC3E}">
        <p14:creationId xmlns:p14="http://schemas.microsoft.com/office/powerpoint/2010/main" val="341697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2C349D5-6DA7-49CE-9896-BC75A1B6DE3D}" type="slidenum">
              <a:rPr lang="de-CH" altLang="de-DE">
                <a:latin typeface="Arial" panose="020B0604020202020204" pitchFamily="34" charset="0"/>
              </a:rPr>
              <a:pPr eaLnBrk="1" hangingPunct="1">
                <a:spcBef>
                  <a:spcPct val="0"/>
                </a:spcBef>
              </a:pPr>
              <a:t>67</a:t>
            </a:fld>
            <a:endParaRPr lang="de-CH" altLang="de-DE">
              <a:latin typeface="Arial" panose="020B0604020202020204" pitchFamily="34" charset="0"/>
            </a:endParaRPr>
          </a:p>
        </p:txBody>
      </p:sp>
    </p:spTree>
    <p:extLst>
      <p:ext uri="{BB962C8B-B14F-4D97-AF65-F5344CB8AC3E}">
        <p14:creationId xmlns:p14="http://schemas.microsoft.com/office/powerpoint/2010/main" val="121078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952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F781DD-6DD9-4B04-B377-F34AD732A4EE}" type="slidenum">
              <a:rPr lang="de-CH" altLang="de-DE">
                <a:latin typeface="Arial" panose="020B0604020202020204" pitchFamily="34" charset="0"/>
              </a:rPr>
              <a:pPr eaLnBrk="1" hangingPunct="1">
                <a:spcBef>
                  <a:spcPct val="0"/>
                </a:spcBef>
              </a:pPr>
              <a:t>69</a:t>
            </a:fld>
            <a:endParaRPr lang="de-CH" altLang="de-DE">
              <a:latin typeface="Arial" panose="020B0604020202020204" pitchFamily="34" charset="0"/>
            </a:endParaRPr>
          </a:p>
        </p:txBody>
      </p:sp>
    </p:spTree>
    <p:extLst>
      <p:ext uri="{BB962C8B-B14F-4D97-AF65-F5344CB8AC3E}">
        <p14:creationId xmlns:p14="http://schemas.microsoft.com/office/powerpoint/2010/main" val="212251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7"/>
          <p:cNvSpPr>
            <a:spLocks noGrp="1" noChangeArrowheads="1"/>
          </p:cNvSpPr>
          <p:nvPr>
            <p:ph type="sldNum" sz="quarter" idx="10"/>
          </p:nvPr>
        </p:nvSpPr>
        <p:spPr>
          <a:ln/>
        </p:spPr>
        <p:txBody>
          <a:bodyPr/>
          <a:lstStyle>
            <a:lvl1pPr>
              <a:defRPr/>
            </a:lvl1pPr>
          </a:lstStyle>
          <a:p>
            <a:fld id="{CF25ADEF-58FE-40EA-8B6F-02DDDB0DA4DF}" type="slidenum">
              <a:rPr lang="de-DE" altLang="de-DE"/>
              <a:pPr/>
              <a:t>‹Nr.›</a:t>
            </a:fld>
            <a:endParaRPr lang="de-DE" altLang="de-DE"/>
          </a:p>
        </p:txBody>
      </p:sp>
    </p:spTree>
    <p:extLst>
      <p:ext uri="{BB962C8B-B14F-4D97-AF65-F5344CB8AC3E}">
        <p14:creationId xmlns:p14="http://schemas.microsoft.com/office/powerpoint/2010/main" val="389699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a:prstGeom prst="rect">
            <a:avLst/>
          </a:prstGeom>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a:xfrm>
            <a:off x="342900" y="2133600"/>
            <a:ext cx="6172200" cy="603408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7"/>
          <p:cNvSpPr>
            <a:spLocks noGrp="1" noChangeArrowheads="1"/>
          </p:cNvSpPr>
          <p:nvPr>
            <p:ph type="sldNum" sz="quarter" idx="10"/>
          </p:nvPr>
        </p:nvSpPr>
        <p:spPr>
          <a:ln/>
        </p:spPr>
        <p:txBody>
          <a:bodyPr/>
          <a:lstStyle>
            <a:lvl1pPr>
              <a:defRPr/>
            </a:lvl1pPr>
          </a:lstStyle>
          <a:p>
            <a:fld id="{0886A309-9ACF-4CDE-B3C6-EA9DCCF16478}" type="slidenum">
              <a:rPr lang="de-DE" altLang="de-DE"/>
              <a:pPr/>
              <a:t>‹Nr.›</a:t>
            </a:fld>
            <a:endParaRPr lang="de-DE" altLang="de-DE"/>
          </a:p>
        </p:txBody>
      </p:sp>
    </p:spTree>
    <p:extLst>
      <p:ext uri="{BB962C8B-B14F-4D97-AF65-F5344CB8AC3E}">
        <p14:creationId xmlns:p14="http://schemas.microsoft.com/office/powerpoint/2010/main" val="188537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a:prstGeom prst="rect">
            <a:avLst/>
          </a:prstGeo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342900" y="366713"/>
            <a:ext cx="4476750" cy="780097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7"/>
          <p:cNvSpPr>
            <a:spLocks noGrp="1" noChangeArrowheads="1"/>
          </p:cNvSpPr>
          <p:nvPr>
            <p:ph type="sldNum" sz="quarter" idx="10"/>
          </p:nvPr>
        </p:nvSpPr>
        <p:spPr>
          <a:ln/>
        </p:spPr>
        <p:txBody>
          <a:bodyPr/>
          <a:lstStyle>
            <a:lvl1pPr>
              <a:defRPr/>
            </a:lvl1pPr>
          </a:lstStyle>
          <a:p>
            <a:fld id="{6F73F295-D757-4DCC-85AD-14FF61960A43}" type="slidenum">
              <a:rPr lang="de-DE" altLang="de-DE"/>
              <a:pPr/>
              <a:t>‹Nr.›</a:t>
            </a:fld>
            <a:endParaRPr lang="de-DE" altLang="de-DE"/>
          </a:p>
        </p:txBody>
      </p:sp>
    </p:spTree>
    <p:extLst>
      <p:ext uri="{BB962C8B-B14F-4D97-AF65-F5344CB8AC3E}">
        <p14:creationId xmlns:p14="http://schemas.microsoft.com/office/powerpoint/2010/main" val="424823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7"/>
          <p:cNvSpPr>
            <a:spLocks noGrp="1" noChangeArrowheads="1"/>
          </p:cNvSpPr>
          <p:nvPr>
            <p:ph type="sldNum" sz="quarter" idx="10"/>
          </p:nvPr>
        </p:nvSpPr>
        <p:spPr>
          <a:ln/>
        </p:spPr>
        <p:txBody>
          <a:bodyPr/>
          <a:lstStyle>
            <a:lvl1pPr>
              <a:defRPr/>
            </a:lvl1pPr>
          </a:lstStyle>
          <a:p>
            <a:fld id="{9E5B4965-6D6B-4408-8C5E-BFAD0C8134AF}" type="slidenum">
              <a:rPr lang="de-DE" altLang="de-DE"/>
              <a:pPr/>
              <a:t>‹Nr.›</a:t>
            </a:fld>
            <a:endParaRPr lang="de-DE" altLang="de-DE"/>
          </a:p>
        </p:txBody>
      </p:sp>
    </p:spTree>
    <p:extLst>
      <p:ext uri="{BB962C8B-B14F-4D97-AF65-F5344CB8AC3E}">
        <p14:creationId xmlns:p14="http://schemas.microsoft.com/office/powerpoint/2010/main" val="60720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342900" y="2133600"/>
            <a:ext cx="6172200" cy="60340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78719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7"/>
          <p:cNvSpPr>
            <a:spLocks noGrp="1" noChangeArrowheads="1"/>
          </p:cNvSpPr>
          <p:nvPr>
            <p:ph type="sldNum" sz="quarter" idx="10"/>
          </p:nvPr>
        </p:nvSpPr>
        <p:spPr>
          <a:ln/>
        </p:spPr>
        <p:txBody>
          <a:bodyPr/>
          <a:lstStyle>
            <a:lvl1pPr>
              <a:defRPr/>
            </a:lvl1pPr>
          </a:lstStyle>
          <a:p>
            <a:fld id="{8C9F2A4E-60B9-46E3-BEC2-76DC09BC2FC3}" type="slidenum">
              <a:rPr lang="de-DE" altLang="de-DE"/>
              <a:pPr/>
              <a:t>‹Nr.›</a:t>
            </a:fld>
            <a:endParaRPr lang="de-DE" altLang="de-DE"/>
          </a:p>
        </p:txBody>
      </p:sp>
    </p:spTree>
    <p:extLst>
      <p:ext uri="{BB962C8B-B14F-4D97-AF65-F5344CB8AC3E}">
        <p14:creationId xmlns:p14="http://schemas.microsoft.com/office/powerpoint/2010/main" val="312851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a:prstGeom prst="rect">
            <a:avLst/>
          </a:prstGeom>
        </p:spPr>
        <p:txBody>
          <a:bodyPr/>
          <a:lstStyle/>
          <a:p>
            <a:r>
              <a:rPr lang="de-DE"/>
              <a:t>Titelmasterformat durch Klicken bearbeiten</a:t>
            </a:r>
            <a:endParaRPr lang="de-CH"/>
          </a:p>
        </p:txBody>
      </p:sp>
      <p:sp>
        <p:nvSpPr>
          <p:cNvPr id="3" name="Inhaltsplatzhalt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7"/>
          <p:cNvSpPr>
            <a:spLocks noGrp="1" noChangeArrowheads="1"/>
          </p:cNvSpPr>
          <p:nvPr>
            <p:ph type="sldNum" sz="quarter" idx="10"/>
          </p:nvPr>
        </p:nvSpPr>
        <p:spPr>
          <a:ln/>
        </p:spPr>
        <p:txBody>
          <a:bodyPr/>
          <a:lstStyle>
            <a:lvl1pPr>
              <a:defRPr/>
            </a:lvl1pPr>
          </a:lstStyle>
          <a:p>
            <a:fld id="{F3F6AF31-D2D9-45D0-BC84-A35D34316CF2}" type="slidenum">
              <a:rPr lang="de-DE" altLang="de-DE"/>
              <a:pPr/>
              <a:t>‹Nr.›</a:t>
            </a:fld>
            <a:endParaRPr lang="de-DE" altLang="de-DE"/>
          </a:p>
        </p:txBody>
      </p:sp>
    </p:spTree>
    <p:extLst>
      <p:ext uri="{BB962C8B-B14F-4D97-AF65-F5344CB8AC3E}">
        <p14:creationId xmlns:p14="http://schemas.microsoft.com/office/powerpoint/2010/main" val="6776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a:prstGeom prst="rect">
            <a:avLst/>
          </a:prstGeo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7"/>
          <p:cNvSpPr>
            <a:spLocks noGrp="1" noChangeArrowheads="1"/>
          </p:cNvSpPr>
          <p:nvPr>
            <p:ph type="sldNum" sz="quarter" idx="10"/>
          </p:nvPr>
        </p:nvSpPr>
        <p:spPr>
          <a:ln/>
        </p:spPr>
        <p:txBody>
          <a:bodyPr/>
          <a:lstStyle>
            <a:lvl1pPr>
              <a:defRPr/>
            </a:lvl1pPr>
          </a:lstStyle>
          <a:p>
            <a:fld id="{A01C7D23-39B1-461B-83EE-7AB199EA7B04}" type="slidenum">
              <a:rPr lang="de-DE" altLang="de-DE"/>
              <a:pPr/>
              <a:t>‹Nr.›</a:t>
            </a:fld>
            <a:endParaRPr lang="de-DE" altLang="de-DE"/>
          </a:p>
        </p:txBody>
      </p:sp>
    </p:spTree>
    <p:extLst>
      <p:ext uri="{BB962C8B-B14F-4D97-AF65-F5344CB8AC3E}">
        <p14:creationId xmlns:p14="http://schemas.microsoft.com/office/powerpoint/2010/main" val="176796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a:prstGeom prst="rect">
            <a:avLst/>
          </a:prstGeom>
        </p:spPr>
        <p:txBody>
          <a:bodyPr/>
          <a:lstStyle/>
          <a:p>
            <a:r>
              <a:rPr lang="de-DE"/>
              <a:t>Titelmasterformat durch Klicken bearbeiten</a:t>
            </a:r>
            <a:endParaRPr lang="de-CH"/>
          </a:p>
        </p:txBody>
      </p:sp>
      <p:sp>
        <p:nvSpPr>
          <p:cNvPr id="3" name="Rectangle 7"/>
          <p:cNvSpPr>
            <a:spLocks noGrp="1" noChangeArrowheads="1"/>
          </p:cNvSpPr>
          <p:nvPr>
            <p:ph type="sldNum" sz="quarter" idx="10"/>
          </p:nvPr>
        </p:nvSpPr>
        <p:spPr>
          <a:ln/>
        </p:spPr>
        <p:txBody>
          <a:bodyPr/>
          <a:lstStyle>
            <a:lvl1pPr>
              <a:defRPr/>
            </a:lvl1pPr>
          </a:lstStyle>
          <a:p>
            <a:fld id="{88CDA86C-5138-41E6-ACE4-236801F1D90D}" type="slidenum">
              <a:rPr lang="de-DE" altLang="de-DE"/>
              <a:pPr/>
              <a:t>‹Nr.›</a:t>
            </a:fld>
            <a:endParaRPr lang="de-DE" altLang="de-DE"/>
          </a:p>
        </p:txBody>
      </p:sp>
    </p:spTree>
    <p:extLst>
      <p:ext uri="{BB962C8B-B14F-4D97-AF65-F5344CB8AC3E}">
        <p14:creationId xmlns:p14="http://schemas.microsoft.com/office/powerpoint/2010/main" val="149066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4147C9C0-F613-4E72-BD55-DB31096FB8A4}" type="slidenum">
              <a:rPr lang="de-DE" altLang="de-DE"/>
              <a:pPr/>
              <a:t>‹Nr.›</a:t>
            </a:fld>
            <a:endParaRPr lang="de-DE" altLang="de-DE"/>
          </a:p>
        </p:txBody>
      </p:sp>
    </p:spTree>
    <p:extLst>
      <p:ext uri="{BB962C8B-B14F-4D97-AF65-F5344CB8AC3E}">
        <p14:creationId xmlns:p14="http://schemas.microsoft.com/office/powerpoint/2010/main" val="419113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a:prstGeom prst="rect">
            <a:avLst/>
          </a:prstGeo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7"/>
          <p:cNvSpPr>
            <a:spLocks noGrp="1" noChangeArrowheads="1"/>
          </p:cNvSpPr>
          <p:nvPr>
            <p:ph type="sldNum" sz="quarter" idx="10"/>
          </p:nvPr>
        </p:nvSpPr>
        <p:spPr>
          <a:ln/>
        </p:spPr>
        <p:txBody>
          <a:bodyPr/>
          <a:lstStyle>
            <a:lvl1pPr>
              <a:defRPr/>
            </a:lvl1pPr>
          </a:lstStyle>
          <a:p>
            <a:fld id="{38B4B700-6683-4036-85CE-706FB95EBEB0}" type="slidenum">
              <a:rPr lang="de-DE" altLang="de-DE"/>
              <a:pPr/>
              <a:t>‹Nr.›</a:t>
            </a:fld>
            <a:endParaRPr lang="de-DE" altLang="de-DE"/>
          </a:p>
        </p:txBody>
      </p:sp>
    </p:spTree>
    <p:extLst>
      <p:ext uri="{BB962C8B-B14F-4D97-AF65-F5344CB8AC3E}">
        <p14:creationId xmlns:p14="http://schemas.microsoft.com/office/powerpoint/2010/main" val="27141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a:prstGeom prst="rect">
            <a:avLst/>
          </a:prstGeo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7"/>
          <p:cNvSpPr>
            <a:spLocks noGrp="1" noChangeArrowheads="1"/>
          </p:cNvSpPr>
          <p:nvPr>
            <p:ph type="sldNum" sz="quarter" idx="10"/>
          </p:nvPr>
        </p:nvSpPr>
        <p:spPr>
          <a:ln/>
        </p:spPr>
        <p:txBody>
          <a:bodyPr/>
          <a:lstStyle>
            <a:lvl1pPr>
              <a:defRPr/>
            </a:lvl1pPr>
          </a:lstStyle>
          <a:p>
            <a:fld id="{467FAFF1-59F5-48B1-BD36-9B3D0D552BFE}" type="slidenum">
              <a:rPr lang="de-DE" altLang="de-DE"/>
              <a:pPr/>
              <a:t>‹Nr.›</a:t>
            </a:fld>
            <a:endParaRPr lang="de-DE" altLang="de-DE"/>
          </a:p>
        </p:txBody>
      </p:sp>
    </p:spTree>
    <p:extLst>
      <p:ext uri="{BB962C8B-B14F-4D97-AF65-F5344CB8AC3E}">
        <p14:creationId xmlns:p14="http://schemas.microsoft.com/office/powerpoint/2010/main" val="241344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sldNum" sz="quarter" idx="4"/>
          </p:nvPr>
        </p:nvSpPr>
        <p:spPr bwMode="auto">
          <a:xfrm>
            <a:off x="6416675" y="8748713"/>
            <a:ext cx="215900"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lvl1pPr>
          </a:lstStyle>
          <a:p>
            <a:fld id="{274CB567-B3D4-40E3-AA0C-891083442B36}" type="slidenum">
              <a:rPr lang="de-DE" altLang="de-DE"/>
              <a:pPr/>
              <a:t>‹Nr.›</a:t>
            </a:fld>
            <a:endParaRPr lang="de-DE" altLang="de-DE"/>
          </a:p>
        </p:txBody>
      </p:sp>
      <p:sp>
        <p:nvSpPr>
          <p:cNvPr id="3" name="Rectangle 7"/>
          <p:cNvSpPr txBox="1">
            <a:spLocks noChangeArrowheads="1"/>
          </p:cNvSpPr>
          <p:nvPr userDrawn="1"/>
        </p:nvSpPr>
        <p:spPr>
          <a:xfrm>
            <a:off x="342900" y="8748713"/>
            <a:ext cx="6289675" cy="215775"/>
          </a:xfrm>
          <a:prstGeom prst="rect">
            <a:avLst/>
          </a:prstGeom>
          <a:ln/>
        </p:spPr>
        <p:txBody>
          <a:bodyPr/>
          <a:lstStyle>
            <a:defPPr>
              <a:defRPr lang="de-CH"/>
            </a:defPPr>
            <a:lvl1pPr algn="l" rtl="0" fontAlgn="base">
              <a:spcBef>
                <a:spcPct val="0"/>
              </a:spcBef>
              <a:spcAft>
                <a:spcPct val="0"/>
              </a:spcAft>
              <a:defRPr sz="900" b="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de-DE" altLang="de-DE" dirty="0"/>
              <a:t>Ersteller des Dokuments: Roger Held, Autor der </a:t>
            </a:r>
            <a:r>
              <a:rPr lang="de-CH" sz="900" b="0" kern="1200" dirty="0" err="1" smtClean="0">
                <a:solidFill>
                  <a:schemeClr val="tx1"/>
                </a:solidFill>
                <a:effectLst/>
                <a:latin typeface="Arial" panose="020B0604020202020204" pitchFamily="34" charset="0"/>
                <a:ea typeface="+mn-ea"/>
                <a:cs typeface="+mn-cs"/>
              </a:rPr>
              <a:t>ModellWerft</a:t>
            </a:r>
            <a:r>
              <a:rPr lang="de-CH" sz="900" b="0" kern="1200" dirty="0" smtClean="0">
                <a:solidFill>
                  <a:schemeClr val="tx1"/>
                </a:solidFill>
                <a:effectLst/>
                <a:latin typeface="Arial" panose="020B0604020202020204" pitchFamily="34" charset="0"/>
                <a:ea typeface="+mn-ea"/>
                <a:cs typeface="+mn-cs"/>
              </a:rPr>
              <a:t> und </a:t>
            </a:r>
            <a:r>
              <a:rPr lang="de-CH" sz="900" b="0" kern="1200" dirty="0" err="1" smtClean="0">
                <a:solidFill>
                  <a:schemeClr val="tx1"/>
                </a:solidFill>
                <a:effectLst/>
                <a:latin typeface="Arial" panose="020B0604020202020204" pitchFamily="34" charset="0"/>
                <a:ea typeface="+mn-ea"/>
                <a:cs typeface="+mn-cs"/>
              </a:rPr>
              <a:t>TRUCKmodell</a:t>
            </a:r>
            <a:r>
              <a:rPr lang="de-DE" altLang="de-DE" dirty="0" smtClean="0"/>
              <a:t>, </a:t>
            </a:r>
            <a:r>
              <a:rPr lang="de-DE" altLang="de-DE" dirty="0"/>
              <a:t>2017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de.wikipedia.org/wiki/Bodensee" TargetMode="External"/><Relationship Id="rId2" Type="http://schemas.openxmlformats.org/officeDocument/2006/relationships/hyperlink" Target="http://de.wikipedia.org/wiki/Binnenschifffahrtsstra%C3%9Fen-Ordnung" TargetMode="External"/><Relationship Id="rId1" Type="http://schemas.openxmlformats.org/officeDocument/2006/relationships/slideLayout" Target="../slideLayouts/slideLayout12.xml"/><Relationship Id="rId5" Type="http://schemas.openxmlformats.org/officeDocument/2006/relationships/hyperlink" Target="http://de.wikipedia.org/wiki/F%C3%A4hre" TargetMode="External"/><Relationship Id="rId4" Type="http://schemas.openxmlformats.org/officeDocument/2006/relationships/hyperlink" Target="http://de.wikipedia.org/wiki/Bodensee-Schifffahrtsordnung" TargetMode="External"/></Relationships>
</file>

<file path=ppt/slides/_rels/slide101.xml.rels><?xml version="1.0" encoding="UTF-8" standalone="yes"?>
<Relationships xmlns="http://schemas.openxmlformats.org/package/2006/relationships"><Relationship Id="rId2" Type="http://schemas.openxmlformats.org/officeDocument/2006/relationships/hyperlink" Target="http://www.admin.ch/opc/de/classified-compilation/19760005/index.html#a3" TargetMode="Externa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hyperlink" Target="http://www.admin.ch/opc/de/classified-compilation/19760005/index.html#fn-#a3t-1" TargetMode="External"/><Relationship Id="rId7" Type="http://schemas.openxmlformats.org/officeDocument/2006/relationships/hyperlink" Target="http://www.admin.ch/opc/de/classified-compilation/19760005/index.html#a3tttt" TargetMode="External"/><Relationship Id="rId2" Type="http://schemas.openxmlformats.org/officeDocument/2006/relationships/hyperlink" Target="http://www.admin.ch/opc/de/classified-compilation/19760005/index.html#a3t" TargetMode="External"/><Relationship Id="rId1" Type="http://schemas.openxmlformats.org/officeDocument/2006/relationships/slideLayout" Target="../slideLayouts/slideLayout12.xml"/><Relationship Id="rId6" Type="http://schemas.openxmlformats.org/officeDocument/2006/relationships/hyperlink" Target="http://www.admin.ch/opc/de/classified-compilation/19760005/index.html#a3ttt" TargetMode="External"/><Relationship Id="rId5" Type="http://schemas.openxmlformats.org/officeDocument/2006/relationships/hyperlink" Target="http://www.admin.ch/opc/de/classified-compilation/19760005/index.html#a3tt" TargetMode="External"/><Relationship Id="rId4" Type="http://schemas.openxmlformats.org/officeDocument/2006/relationships/hyperlink" Target="http://www.admin.ch/ch/d/as/2005/5739.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admin.ch/opc/de/classified-compilation/19760005/index.html#fn-#a3ttttttttttt-1" TargetMode="External"/><Relationship Id="rId2" Type="http://schemas.openxmlformats.org/officeDocument/2006/relationships/hyperlink" Target="http://www.admin.ch/opc/de/classified-compilation/19760005/index.html#a3ttttttttttt" TargetMode="External"/><Relationship Id="rId1" Type="http://schemas.openxmlformats.org/officeDocument/2006/relationships/slideLayout" Target="../slideLayouts/slideLayout12.xml"/><Relationship Id="rId5" Type="http://schemas.openxmlformats.org/officeDocument/2006/relationships/hyperlink" Target="http://www.admin.ch/opc/de/classified-compilation/19760005/index.html#fn-#a3tttttttttttt-1" TargetMode="External"/><Relationship Id="rId4" Type="http://schemas.openxmlformats.org/officeDocument/2006/relationships/hyperlink" Target="http://www.admin.ch/opc/de/classified-compilation/19760005/index.html#a3tttttttttttt"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www.admin.ch/opc/de/classified-compilation/19760005/index.html#fn-#a4tttt-1" TargetMode="External"/><Relationship Id="rId3" Type="http://schemas.openxmlformats.org/officeDocument/2006/relationships/hyperlink" Target="http://www.admin.ch/opc/de/classified-compilation/19760005/index.html#a4" TargetMode="External"/><Relationship Id="rId7" Type="http://schemas.openxmlformats.org/officeDocument/2006/relationships/hyperlink" Target="http://www.admin.ch/opc/de/classified-compilation/19760005/index.html#a4tttt" TargetMode="External"/><Relationship Id="rId2" Type="http://schemas.openxmlformats.org/officeDocument/2006/relationships/hyperlink" Target="http://www.admin.ch/opc/de/classified-compilation/19760005/index.html#fn6" TargetMode="External"/><Relationship Id="rId1" Type="http://schemas.openxmlformats.org/officeDocument/2006/relationships/slideLayout" Target="../slideLayouts/slideLayout12.xml"/><Relationship Id="rId6" Type="http://schemas.openxmlformats.org/officeDocument/2006/relationships/hyperlink" Target="http://www.admin.ch/opc/de/classified-compilation/19760005/index.html#a4ttt" TargetMode="External"/><Relationship Id="rId5" Type="http://schemas.openxmlformats.org/officeDocument/2006/relationships/hyperlink" Target="http://www.admin.ch/opc/de/classified-compilation/19760005/index.html#a4tt" TargetMode="External"/><Relationship Id="rId4" Type="http://schemas.openxmlformats.org/officeDocument/2006/relationships/hyperlink" Target="http://www.admin.ch/opc/de/classified-compilation/19760005/index.html#a4t" TargetMode="External"/><Relationship Id="rId9" Type="http://schemas.openxmlformats.org/officeDocument/2006/relationships/hyperlink" Target="http://www.admin.ch/ch/d/as/2013/3659.pdf"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hyperlink" Target="https://www.google.ch/url?sa=i&amp;rct=j&amp;q=&amp;esrc=s&amp;source=images&amp;cd=&amp;cad=rja&amp;uact=8&amp;ved=0ahUKEwjin-zA4fjNAhWJ1hQKHSZvCoEQjRwIBQ&amp;url=http://www.beier-electronic.de/modellbau/service/Soundmodul_USM-RC-2_V1.40.pdf&amp;psig=AFQjCNGIO632_ssltu4RoQrkHd-eS7P4Ng&amp;ust=1468785131694787" TargetMode="External"/><Relationship Id="rId5" Type="http://schemas.openxmlformats.org/officeDocument/2006/relationships/image" Target="../media/image13.png"/><Relationship Id="rId15" Type="http://schemas.openxmlformats.org/officeDocument/2006/relationships/image" Target="../media/image18.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hyperlink" Target="https://www.google.ch/url?sa=i&amp;rct=j&amp;q=&amp;esrc=s&amp;source=images&amp;cd=&amp;cad=rja&amp;uact=8&amp;ved=0ahUKEwiRv9at5PjNAhXEXRQKHWZIAIMQjRwIBw&amp;url=https://www.huter.ch/miis-wallis/geschichten.html&amp;bvm=bv.127178174,d.d24&amp;psig=AFQjCNFM-7HEkvqx_j71And4mkh9Nom_JQ&amp;ust=146878598744430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o-sDJveDMAhWpDZoKHYMKCr8QjRwIBw&amp;url=http://www.coolwerben.com/sicherheitszeichen/gebotszeichen/gebotszeichen-bedienungsanleitung-lesen.php&amp;psig=AFQjCNGC2v-YqH6DDp8V63HA9FC1q_jyng&amp;ust=146355289777798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83.png"/><Relationship Id="rId4" Type="http://schemas.openxmlformats.org/officeDocument/2006/relationships/image" Target="../media/image82.png"/></Relationships>
</file>

<file path=ppt/slides/_rels/slide9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de.wikipedia.org/wiki/Lotse" TargetMode="External"/><Relationship Id="rId7" Type="http://schemas.openxmlformats.org/officeDocument/2006/relationships/image" Target="../media/image87.png"/><Relationship Id="rId2" Type="http://schemas.openxmlformats.org/officeDocument/2006/relationships/hyperlink" Target="http://de.wikipedia.org/wiki/Flaggenalphabet" TargetMode="Externa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2.xml"/><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00100" y="1295400"/>
            <a:ext cx="54752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2400" b="1" dirty="0"/>
              <a:t>Funktionen und Elektroanschlüsse</a:t>
            </a:r>
          </a:p>
          <a:p>
            <a:pPr algn="ctr" eaLnBrk="1" hangingPunct="1"/>
            <a:r>
              <a:rPr lang="de-CH" altLang="de-DE" sz="2400" b="1" dirty="0"/>
              <a:t>xx</a:t>
            </a:r>
          </a:p>
        </p:txBody>
      </p:sp>
      <p:sp>
        <p:nvSpPr>
          <p:cNvPr id="2051" name="Text Box 3"/>
          <p:cNvSpPr txBox="1">
            <a:spLocks noChangeArrowheads="1"/>
          </p:cNvSpPr>
          <p:nvPr/>
        </p:nvSpPr>
        <p:spPr bwMode="auto">
          <a:xfrm>
            <a:off x="2798763" y="6643688"/>
            <a:ext cx="1784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400" b="1" dirty="0"/>
              <a:t>Stand: __________</a:t>
            </a:r>
          </a:p>
        </p:txBody>
      </p:sp>
      <p:sp>
        <p:nvSpPr>
          <p:cNvPr id="2" name="Rechteck 1"/>
          <p:cNvSpPr/>
          <p:nvPr/>
        </p:nvSpPr>
        <p:spPr>
          <a:xfrm>
            <a:off x="548680" y="2807804"/>
            <a:ext cx="57267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Platzhalter für Bild vom Modell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Sicherungen für xx</a:t>
            </a:r>
          </a:p>
        </p:txBody>
      </p:sp>
      <p:sp>
        <p:nvSpPr>
          <p:cNvPr id="19459" name="Rectangle 6"/>
          <p:cNvSpPr>
            <a:spLocks noChangeArrowheads="1"/>
          </p:cNvSpPr>
          <p:nvPr/>
        </p:nvSpPr>
        <p:spPr bwMode="auto">
          <a:xfrm>
            <a:off x="1304925"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0" name="Rectangle 7"/>
          <p:cNvSpPr>
            <a:spLocks noChangeArrowheads="1"/>
          </p:cNvSpPr>
          <p:nvPr/>
        </p:nvSpPr>
        <p:spPr bwMode="auto">
          <a:xfrm>
            <a:off x="1952625"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1" name="Rectangle 8"/>
          <p:cNvSpPr>
            <a:spLocks noChangeArrowheads="1"/>
          </p:cNvSpPr>
          <p:nvPr/>
        </p:nvSpPr>
        <p:spPr bwMode="auto">
          <a:xfrm>
            <a:off x="2600325"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2" name="Rectangle 9"/>
          <p:cNvSpPr>
            <a:spLocks noChangeArrowheads="1"/>
          </p:cNvSpPr>
          <p:nvPr/>
        </p:nvSpPr>
        <p:spPr bwMode="auto">
          <a:xfrm>
            <a:off x="3608388"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3" name="Rectangle 10"/>
          <p:cNvSpPr>
            <a:spLocks noChangeArrowheads="1"/>
          </p:cNvSpPr>
          <p:nvPr/>
        </p:nvSpPr>
        <p:spPr bwMode="auto">
          <a:xfrm>
            <a:off x="4256088"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4" name="Rectangle 11"/>
          <p:cNvSpPr>
            <a:spLocks noChangeArrowheads="1"/>
          </p:cNvSpPr>
          <p:nvPr/>
        </p:nvSpPr>
        <p:spPr bwMode="auto">
          <a:xfrm>
            <a:off x="4903788" y="255587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65" name="Text Box 12"/>
          <p:cNvSpPr txBox="1">
            <a:spLocks noChangeArrowheads="1"/>
          </p:cNvSpPr>
          <p:nvPr/>
        </p:nvSpPr>
        <p:spPr bwMode="auto">
          <a:xfrm>
            <a:off x="5030788"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a:t>
            </a:r>
          </a:p>
        </p:txBody>
      </p:sp>
      <p:sp>
        <p:nvSpPr>
          <p:cNvPr id="19466" name="Text Box 13"/>
          <p:cNvSpPr txBox="1">
            <a:spLocks noChangeArrowheads="1"/>
          </p:cNvSpPr>
          <p:nvPr/>
        </p:nvSpPr>
        <p:spPr bwMode="auto">
          <a:xfrm>
            <a:off x="4400550"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2</a:t>
            </a:r>
          </a:p>
        </p:txBody>
      </p:sp>
      <p:sp>
        <p:nvSpPr>
          <p:cNvPr id="19467" name="Text Box 14"/>
          <p:cNvSpPr txBox="1">
            <a:spLocks noChangeArrowheads="1"/>
          </p:cNvSpPr>
          <p:nvPr/>
        </p:nvSpPr>
        <p:spPr bwMode="auto">
          <a:xfrm>
            <a:off x="3790950"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3</a:t>
            </a:r>
          </a:p>
        </p:txBody>
      </p:sp>
      <p:sp>
        <p:nvSpPr>
          <p:cNvPr id="19468" name="Text Box 15"/>
          <p:cNvSpPr txBox="1">
            <a:spLocks noChangeArrowheads="1"/>
          </p:cNvSpPr>
          <p:nvPr/>
        </p:nvSpPr>
        <p:spPr bwMode="auto">
          <a:xfrm>
            <a:off x="2781300"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4</a:t>
            </a:r>
          </a:p>
        </p:txBody>
      </p:sp>
      <p:sp>
        <p:nvSpPr>
          <p:cNvPr id="19469" name="Text Box 16"/>
          <p:cNvSpPr txBox="1">
            <a:spLocks noChangeArrowheads="1"/>
          </p:cNvSpPr>
          <p:nvPr/>
        </p:nvSpPr>
        <p:spPr bwMode="auto">
          <a:xfrm>
            <a:off x="2154238"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5</a:t>
            </a:r>
          </a:p>
        </p:txBody>
      </p:sp>
      <p:sp>
        <p:nvSpPr>
          <p:cNvPr id="19470" name="Text Box 17"/>
          <p:cNvSpPr txBox="1">
            <a:spLocks noChangeArrowheads="1"/>
          </p:cNvSpPr>
          <p:nvPr/>
        </p:nvSpPr>
        <p:spPr bwMode="auto">
          <a:xfrm>
            <a:off x="1425575" y="47005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6</a:t>
            </a:r>
          </a:p>
        </p:txBody>
      </p:sp>
      <p:sp>
        <p:nvSpPr>
          <p:cNvPr id="19473" name="Text Box 21"/>
          <p:cNvSpPr txBox="1">
            <a:spLocks noChangeArrowheads="1"/>
          </p:cNvSpPr>
          <p:nvPr/>
        </p:nvSpPr>
        <p:spPr bwMode="auto">
          <a:xfrm rot="16200000">
            <a:off x="1417851" y="3639622"/>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19474" name="Text Box 22"/>
          <p:cNvSpPr txBox="1">
            <a:spLocks noChangeArrowheads="1"/>
          </p:cNvSpPr>
          <p:nvPr/>
        </p:nvSpPr>
        <p:spPr bwMode="auto">
          <a:xfrm rot="16200000">
            <a:off x="2074283" y="3639622"/>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19475" name="Text Box 23"/>
          <p:cNvSpPr txBox="1">
            <a:spLocks noChangeArrowheads="1"/>
          </p:cNvSpPr>
          <p:nvPr/>
        </p:nvSpPr>
        <p:spPr bwMode="auto">
          <a:xfrm rot="16200000">
            <a:off x="3665525" y="1947347"/>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
        <p:nvSpPr>
          <p:cNvPr id="19476" name="Text Box 24"/>
          <p:cNvSpPr txBox="1">
            <a:spLocks noChangeArrowheads="1"/>
          </p:cNvSpPr>
          <p:nvPr/>
        </p:nvSpPr>
        <p:spPr bwMode="auto">
          <a:xfrm rot="16200000">
            <a:off x="4269565" y="1960822"/>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
        <p:nvSpPr>
          <p:cNvPr id="19477" name="Text Box 25"/>
          <p:cNvSpPr txBox="1">
            <a:spLocks noChangeArrowheads="1"/>
          </p:cNvSpPr>
          <p:nvPr/>
        </p:nvSpPr>
        <p:spPr bwMode="auto">
          <a:xfrm rot="16200000">
            <a:off x="4903770" y="1947347"/>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
        <p:nvSpPr>
          <p:cNvPr id="19480" name="Text Box 28"/>
          <p:cNvSpPr txBox="1">
            <a:spLocks noChangeArrowheads="1"/>
          </p:cNvSpPr>
          <p:nvPr/>
        </p:nvSpPr>
        <p:spPr bwMode="auto">
          <a:xfrm>
            <a:off x="1703388" y="5167313"/>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dirty="0"/>
              <a:t>xx Volt</a:t>
            </a:r>
          </a:p>
          <a:p>
            <a:pPr algn="ctr" eaLnBrk="1" hangingPunct="1"/>
            <a:r>
              <a:rPr lang="de-CH" altLang="de-DE" dirty="0"/>
              <a:t>Versorgung</a:t>
            </a:r>
          </a:p>
        </p:txBody>
      </p:sp>
      <p:sp>
        <p:nvSpPr>
          <p:cNvPr id="19481" name="Text Box 29"/>
          <p:cNvSpPr txBox="1">
            <a:spLocks noChangeArrowheads="1"/>
          </p:cNvSpPr>
          <p:nvPr/>
        </p:nvSpPr>
        <p:spPr bwMode="auto">
          <a:xfrm>
            <a:off x="3790950" y="5167313"/>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dirty="0"/>
              <a:t>xx Volt</a:t>
            </a:r>
          </a:p>
          <a:p>
            <a:pPr algn="ctr" eaLnBrk="1" hangingPunct="1"/>
            <a:r>
              <a:rPr lang="de-CH" altLang="de-DE" dirty="0"/>
              <a:t>Versorgung</a:t>
            </a:r>
          </a:p>
        </p:txBody>
      </p:sp>
      <p:sp>
        <p:nvSpPr>
          <p:cNvPr id="26" name="Text Box 21"/>
          <p:cNvSpPr txBox="1">
            <a:spLocks noChangeArrowheads="1"/>
          </p:cNvSpPr>
          <p:nvPr/>
        </p:nvSpPr>
        <p:spPr bwMode="auto">
          <a:xfrm rot="16200000">
            <a:off x="2730693" y="3639622"/>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27" name="Text Box 21"/>
          <p:cNvSpPr txBox="1">
            <a:spLocks noChangeArrowheads="1"/>
          </p:cNvSpPr>
          <p:nvPr/>
        </p:nvSpPr>
        <p:spPr bwMode="auto">
          <a:xfrm rot="16200000">
            <a:off x="3794088" y="3639623"/>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28" name="Text Box 22"/>
          <p:cNvSpPr txBox="1">
            <a:spLocks noChangeArrowheads="1"/>
          </p:cNvSpPr>
          <p:nvPr/>
        </p:nvSpPr>
        <p:spPr bwMode="auto">
          <a:xfrm rot="16200000">
            <a:off x="4450520" y="3639623"/>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29" name="Text Box 21"/>
          <p:cNvSpPr txBox="1">
            <a:spLocks noChangeArrowheads="1"/>
          </p:cNvSpPr>
          <p:nvPr/>
        </p:nvSpPr>
        <p:spPr bwMode="auto">
          <a:xfrm rot="16200000">
            <a:off x="5106930" y="3639623"/>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0" name="Text Box 23"/>
          <p:cNvSpPr txBox="1">
            <a:spLocks noChangeArrowheads="1"/>
          </p:cNvSpPr>
          <p:nvPr/>
        </p:nvSpPr>
        <p:spPr bwMode="auto">
          <a:xfrm rot="16200000">
            <a:off x="1417347" y="1911486"/>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
        <p:nvSpPr>
          <p:cNvPr id="31" name="Text Box 24"/>
          <p:cNvSpPr txBox="1">
            <a:spLocks noChangeArrowheads="1"/>
          </p:cNvSpPr>
          <p:nvPr/>
        </p:nvSpPr>
        <p:spPr bwMode="auto">
          <a:xfrm rot="16200000">
            <a:off x="2021387" y="1924961"/>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
        <p:nvSpPr>
          <p:cNvPr id="32" name="Text Box 25"/>
          <p:cNvSpPr txBox="1">
            <a:spLocks noChangeArrowheads="1"/>
          </p:cNvSpPr>
          <p:nvPr/>
        </p:nvSpPr>
        <p:spPr bwMode="auto">
          <a:xfrm rot="16200000">
            <a:off x="2655592" y="1911486"/>
            <a:ext cx="620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 A</a:t>
            </a:r>
          </a:p>
        </p:txBody>
      </p:sp>
    </p:spTree>
    <p:extLst>
      <p:ext uri="{BB962C8B-B14F-4D97-AF65-F5344CB8AC3E}">
        <p14:creationId xmlns:p14="http://schemas.microsoft.com/office/powerpoint/2010/main" val="2018862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Bodenseeverordnung für xx</a:t>
            </a:r>
          </a:p>
        </p:txBody>
      </p:sp>
      <p:sp>
        <p:nvSpPr>
          <p:cNvPr id="50179" name="Rechteck 2"/>
          <p:cNvSpPr>
            <a:spLocks noChangeArrowheads="1"/>
          </p:cNvSpPr>
          <p:nvPr/>
        </p:nvSpPr>
        <p:spPr bwMode="auto">
          <a:xfrm>
            <a:off x="369888" y="684213"/>
            <a:ext cx="6335712"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600" b="1"/>
              <a:t>Binnenschifffahrt</a:t>
            </a:r>
          </a:p>
          <a:p>
            <a:pPr eaLnBrk="1" hangingPunct="1"/>
            <a:endParaRPr lang="de-DE" altLang="de-DE" sz="1600" b="1"/>
          </a:p>
          <a:p>
            <a:pPr eaLnBrk="1" hangingPunct="1"/>
            <a:r>
              <a:rPr lang="de-DE" altLang="de-DE" sz="1600"/>
              <a:t>Die Lichterführung auf Binnengewässern ist national geregelt, entspricht aber in Deutschland, Österreich und der Schweiz weitgehend den internationalen Vorschriften, die lediglich um einige Vereinfachungen oder Spezialfälle ergänzt sind. Für Deutschland werden die entsprechenden Regeln in der </a:t>
            </a:r>
            <a:r>
              <a:rPr lang="de-DE" altLang="de-DE" sz="1600">
                <a:hlinkClick r:id="rId2" tooltip="Binnenschifffahrtsstraßen-Ordnung"/>
              </a:rPr>
              <a:t>Binnenschifffahrtsstraßen-Ordnung</a:t>
            </a:r>
            <a:r>
              <a:rPr lang="de-DE" altLang="de-DE" sz="1600"/>
              <a:t> (BinSchStrO) geregelt. Für internationale Gewässer wie z. B. den </a:t>
            </a:r>
            <a:r>
              <a:rPr lang="de-DE" altLang="de-DE" sz="1600">
                <a:hlinkClick r:id="rId3" tooltip="Bodensee"/>
              </a:rPr>
              <a:t>Bodensee</a:t>
            </a:r>
            <a:r>
              <a:rPr lang="de-DE" altLang="de-DE" sz="1600"/>
              <a:t> gelten ebenfalls spezielle Verordnungen (</a:t>
            </a:r>
            <a:r>
              <a:rPr lang="de-DE" altLang="de-DE" sz="1600">
                <a:hlinkClick r:id="rId4" tooltip="Bodensee-Schifffahrtsordnung"/>
              </a:rPr>
              <a:t>Bodensee-Schifffahrtsordnung</a:t>
            </a:r>
            <a:r>
              <a:rPr lang="de-DE" altLang="de-DE" sz="1600"/>
              <a:t>).</a:t>
            </a:r>
          </a:p>
          <a:p>
            <a:pPr eaLnBrk="1" hangingPunct="1"/>
            <a:endParaRPr lang="de-DE" altLang="de-DE" sz="1600"/>
          </a:p>
          <a:p>
            <a:pPr eaLnBrk="1" hangingPunct="1"/>
            <a:r>
              <a:rPr lang="de-DE" altLang="de-DE" sz="1600"/>
              <a:t>Folgende Ergänzungen sind üblich:</a:t>
            </a:r>
          </a:p>
          <a:p>
            <a:pPr eaLnBrk="1" hangingPunct="1"/>
            <a:r>
              <a:rPr lang="de-DE" altLang="de-DE" sz="1600"/>
              <a:t>Behördenfahrzeuge im Einsatz (Polizei, Seerettung, Ölwehr etc.): Blaues Funkellicht zusätzlich zu den Navigationslichtern.</a:t>
            </a:r>
          </a:p>
          <a:p>
            <a:pPr eaLnBrk="1" hangingPunct="1"/>
            <a:endParaRPr lang="de-DE" altLang="de-DE" sz="1600"/>
          </a:p>
          <a:p>
            <a:pPr eaLnBrk="1" hangingPunct="1"/>
            <a:r>
              <a:rPr lang="de-DE" altLang="de-DE" sz="1600"/>
              <a:t>Ein Arbeitsgerät zeigt stillliegend an der für die Durchfahrt freien Seite zwei grüne, helle oder gewöhnliche Rundumlichter, und an der gesperrten Seite ein rotes Rundumlicht</a:t>
            </a:r>
          </a:p>
          <a:p>
            <a:pPr eaLnBrk="1" hangingPunct="1"/>
            <a:endParaRPr lang="de-DE" altLang="de-DE" sz="1600"/>
          </a:p>
          <a:p>
            <a:pPr eaLnBrk="1" hangingPunct="1"/>
            <a:r>
              <a:rPr lang="de-DE" altLang="de-DE" sz="1600"/>
              <a:t>Festgefahrene oder gesunkene Schiffe zeigen an der freien Seite rotes und weißes Rundumlicht und ein rotes Rundumlicht, wo die Durchfahrt verboten ist.</a:t>
            </a:r>
          </a:p>
          <a:p>
            <a:pPr eaLnBrk="1" hangingPunct="1"/>
            <a:endParaRPr lang="de-DE" altLang="de-DE" sz="1600"/>
          </a:p>
          <a:p>
            <a:pPr eaLnBrk="1" hangingPunct="1"/>
            <a:r>
              <a:rPr lang="de-DE" altLang="de-DE" sz="1600"/>
              <a:t>Manövrierunfähige Fahrzeuge zeigen ein rotes Licht, im unteren Halbkreis geschwenkt.</a:t>
            </a:r>
          </a:p>
          <a:p>
            <a:pPr eaLnBrk="1" hangingPunct="1"/>
            <a:endParaRPr lang="de-DE" altLang="de-DE" sz="1600"/>
          </a:p>
          <a:p>
            <a:pPr eaLnBrk="1" hangingPunct="1"/>
            <a:r>
              <a:rPr lang="de-DE" altLang="de-DE" sz="1600"/>
              <a:t>Eine nicht freifahrende </a:t>
            </a:r>
            <a:r>
              <a:rPr lang="de-DE" altLang="de-DE" sz="1600">
                <a:hlinkClick r:id="rId5" tooltip="Fähre"/>
              </a:rPr>
              <a:t>Fähre</a:t>
            </a:r>
            <a:r>
              <a:rPr lang="de-DE" altLang="de-DE" sz="1600"/>
              <a:t> zeigt ein weißes Rundumlicht 5 m über der Einsenkungsmarke und ein grünes Rundumlicht 1 m darüber.</a:t>
            </a:r>
          </a:p>
          <a:p>
            <a:pPr eaLnBrk="1" hangingPunct="1"/>
            <a:endParaRPr lang="de-DE" altLang="de-DE" sz="1600"/>
          </a:p>
          <a:p>
            <a:pPr eaLnBrk="1" hangingPunct="1"/>
            <a:r>
              <a:rPr lang="de-DE" altLang="de-DE" sz="1600"/>
              <a:t>Schwimmkörper oder schwimmende Anlage: Von allen Seiten sichtbare weiße Rundumlichter in genügender Anzahl, um die Umrisse erkenntlich zu machen.</a:t>
            </a:r>
          </a:p>
        </p:txBody>
      </p:sp>
    </p:spTree>
    <p:extLst>
      <p:ext uri="{BB962C8B-B14F-4D97-AF65-F5344CB8AC3E}">
        <p14:creationId xmlns:p14="http://schemas.microsoft.com/office/powerpoint/2010/main" val="36723204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Bodenseeverordnung für xx</a:t>
            </a:r>
          </a:p>
        </p:txBody>
      </p:sp>
      <p:sp>
        <p:nvSpPr>
          <p:cNvPr id="51203" name="Rechteck 1"/>
          <p:cNvSpPr>
            <a:spLocks noChangeArrowheads="1"/>
          </p:cNvSpPr>
          <p:nvPr/>
        </p:nvSpPr>
        <p:spPr bwMode="auto">
          <a:xfrm>
            <a:off x="369888" y="684213"/>
            <a:ext cx="61198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400" b="1">
                <a:hlinkClick r:id="rId2"/>
              </a:rPr>
              <a:t>Art. 3.01 Lichter</a:t>
            </a:r>
            <a:endParaRPr lang="de-CH" altLang="de-DE" sz="1400" b="1"/>
          </a:p>
          <a:p>
            <a:pPr eaLnBrk="1" hangingPunct="1"/>
            <a:endParaRPr lang="de-CH" altLang="de-DE" sz="1400" b="1"/>
          </a:p>
          <a:p>
            <a:pPr eaLnBrk="1" hangingPunct="1"/>
            <a:r>
              <a:rPr lang="de-CH" altLang="de-DE" sz="1400"/>
              <a:t>Die in dieser Verordnung vorgeschriebenen Lichter müssen ihrer Funktion entsprechend sichtbar sein und ein gleichmässiges, ununterbrochenes Licht werfen. Die Lichter müssen so angebracht sein, dass sie den Schiffsführer nicht blenden.</a:t>
            </a:r>
            <a:endParaRPr lang="de-CH" altLang="de-DE" sz="1400" baseline="30000"/>
          </a:p>
          <a:p>
            <a:pPr eaLnBrk="1" hangingPunct="1"/>
            <a:r>
              <a:rPr lang="de-CH" altLang="de-DE" sz="1400"/>
              <a:t>Die Sichtweite muss in dunkler Nacht bei klarer Luft etwa betragen</a:t>
            </a:r>
          </a:p>
        </p:txBody>
      </p:sp>
      <p:graphicFrame>
        <p:nvGraphicFramePr>
          <p:cNvPr id="3" name="Tabelle 2"/>
          <p:cNvGraphicFramePr>
            <a:graphicFrameLocks noGrp="1"/>
          </p:cNvGraphicFramePr>
          <p:nvPr/>
        </p:nvGraphicFramePr>
        <p:xfrm>
          <a:off x="369888" y="2771775"/>
          <a:ext cx="6172200" cy="925518"/>
        </p:xfrm>
        <a:graphic>
          <a:graphicData uri="http://schemas.openxmlformats.org/drawingml/2006/table">
            <a:tbl>
              <a:tblPr/>
              <a:tblGrid>
                <a:gridCol w="274320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1508760">
                  <a:extLst>
                    <a:ext uri="{9D8B030D-6E8A-4147-A177-3AD203B41FA5}">
                      <a16:colId xmlns:a16="http://schemas.microsoft.com/office/drawing/2014/main" xmlns="" val="20002"/>
                    </a:ext>
                  </a:extLst>
                </a:gridCol>
              </a:tblGrid>
              <a:tr h="308504">
                <a:tc>
                  <a:txBody>
                    <a:bodyPr/>
                    <a:lstStyle/>
                    <a:p>
                      <a:r>
                        <a:rPr lang="de-CH" sz="1400" dirty="0">
                          <a:effectLst/>
                        </a:rPr>
                        <a:t>Art des Lichtes</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a:effectLst/>
                        </a:rPr>
                        <a:t>weiss</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a:effectLst/>
                        </a:rPr>
                        <a:t>rot oder grün</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0"/>
                  </a:ext>
                </a:extLst>
              </a:tr>
              <a:tr h="308504">
                <a:tc>
                  <a:txBody>
                    <a:bodyPr/>
                    <a:lstStyle/>
                    <a:p>
                      <a:r>
                        <a:rPr lang="de-CH" sz="1400" dirty="0">
                          <a:effectLst/>
                        </a:rPr>
                        <a:t>hell</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a:effectLst/>
                        </a:rPr>
                        <a:t>4 km</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a:effectLst/>
                        </a:rPr>
                        <a:t>3 km</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1"/>
                  </a:ext>
                </a:extLst>
              </a:tr>
              <a:tr h="308504">
                <a:tc>
                  <a:txBody>
                    <a:bodyPr/>
                    <a:lstStyle/>
                    <a:p>
                      <a:r>
                        <a:rPr lang="de-CH" sz="1400">
                          <a:effectLst/>
                        </a:rPr>
                        <a:t>gewöhnlich</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a:effectLst/>
                        </a:rPr>
                        <a:t>2 km</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de-CH" sz="1400" dirty="0">
                          <a:effectLst/>
                        </a:rPr>
                        <a:t>1,5 km</a:t>
                      </a:r>
                    </a:p>
                  </a:txBody>
                  <a:tcPr marL="47625" marR="47625" marT="47573" marB="47573"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1222" name="Rechteck 6"/>
          <p:cNvSpPr>
            <a:spLocks noChangeArrowheads="1"/>
          </p:cNvSpPr>
          <p:nvPr/>
        </p:nvSpPr>
        <p:spPr bwMode="auto">
          <a:xfrm>
            <a:off x="269875" y="3997325"/>
            <a:ext cx="65071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200"/>
              <a:t> In dieser Verordnung gelten als:</a:t>
            </a:r>
          </a:p>
          <a:p>
            <a:r>
              <a:rPr lang="de-CH" altLang="de-DE" sz="1200"/>
              <a:t>a.</a:t>
            </a:r>
          </a:p>
          <a:p>
            <a:pPr lvl="1"/>
            <a:r>
              <a:rPr lang="de-CH" altLang="de-DE" sz="1200"/>
              <a:t>«Topplicht» (Buglicht): ein weisses, helles Licht, das über einen Horizontbogen von 225° sichtbar sein muss, und zwar 112°30' nach jeder Seite (d. h. von vorn bis beiderseits 22°30' hinter die Querschiffslinie), und nur in diesem Bogen sichtbar sein darf;</a:t>
            </a:r>
          </a:p>
          <a:p>
            <a:r>
              <a:rPr lang="de-CH" altLang="de-DE" sz="1200"/>
              <a:t>b.</a:t>
            </a:r>
          </a:p>
          <a:p>
            <a:pPr lvl="1"/>
            <a:r>
              <a:rPr lang="de-CH" altLang="de-DE" sz="1200"/>
              <a:t>«Seitenlichter»: an Steuerbord ein grünes, helles Licht und an Backbord ein rotes, helles Licht, von denen jedes über einen Horizontbogen von 112°30' sichtbar sein muss (d. h. von vorne bis 22°30' hinter die Querschiffslinie), und nur in diesem Bogen sichtbar sein darf, wobei sie in gleicher Höhe und in einer Ebene senkrecht zur Längsebene des Fahrzeuges gesetzt werden müssen;</a:t>
            </a:r>
          </a:p>
          <a:p>
            <a:r>
              <a:rPr lang="de-CH" altLang="de-DE" sz="1200"/>
              <a:t>c.</a:t>
            </a:r>
          </a:p>
          <a:p>
            <a:pPr lvl="1"/>
            <a:r>
              <a:rPr lang="de-CH" altLang="de-DE" sz="1200"/>
              <a:t>«Hecklicht»: ein weisses, gewöhnliches Licht oder ein weisses, helles Licht, das über einen Horizontbogen von 135° sichtbar sein muss, und zwar 67°30' von hinten nach jeder Seite, und nur in diesem Bogen sichtbar sein darf;</a:t>
            </a:r>
          </a:p>
          <a:p>
            <a:r>
              <a:rPr lang="de-CH" altLang="de-DE" sz="1200"/>
              <a:t>d.</a:t>
            </a:r>
          </a:p>
          <a:p>
            <a:pPr lvl="1"/>
            <a:r>
              <a:rPr lang="de-CH" altLang="de-DE" sz="1200"/>
              <a:t>«Weisses Rundumlicht»: ein weisses, von allen Seiten sichtbares (360°), gewöhnliches Licht;</a:t>
            </a:r>
          </a:p>
          <a:p>
            <a:r>
              <a:rPr lang="de-CH" altLang="de-DE" sz="1200"/>
              <a:t>e.</a:t>
            </a:r>
          </a:p>
          <a:p>
            <a:pPr lvl="1"/>
            <a:r>
              <a:rPr lang="de-CH" altLang="de-DE" sz="1200"/>
              <a:t>«Zweifarben-Leuchte»: eine Leuchte, in der die Seitenlichter zusammengefasst sind und die im vorderen Bereich in der Mittellängsebene des Fahrzeuges anzubringen ist;</a:t>
            </a:r>
          </a:p>
          <a:p>
            <a:r>
              <a:rPr lang="de-CH" altLang="de-DE" sz="1200"/>
              <a:t>f.</a:t>
            </a:r>
          </a:p>
          <a:p>
            <a:pPr lvl="1"/>
            <a:r>
              <a:rPr lang="de-CH" altLang="de-DE" sz="1200"/>
              <a:t>«Dreifarben-Leuchte»: eine Leuchte, in der die Seitenlichter sowie das Hecklicht zusammengefasst </a:t>
            </a:r>
          </a:p>
        </p:txBody>
      </p:sp>
    </p:spTree>
    <p:extLst>
      <p:ext uri="{BB962C8B-B14F-4D97-AF65-F5344CB8AC3E}">
        <p14:creationId xmlns:p14="http://schemas.microsoft.com/office/powerpoint/2010/main" val="5653812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Bodenseeverordnung für xx</a:t>
            </a:r>
          </a:p>
        </p:txBody>
      </p:sp>
      <p:sp>
        <p:nvSpPr>
          <p:cNvPr id="52227" name="Rectangle 1"/>
          <p:cNvSpPr>
            <a:spLocks noChangeArrowheads="1"/>
          </p:cNvSpPr>
          <p:nvPr/>
        </p:nvSpPr>
        <p:spPr bwMode="auto">
          <a:xfrm>
            <a:off x="368300" y="779463"/>
            <a:ext cx="6229350" cy="790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19025" rIns="0" bIns="0" anchor="ct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200" b="1">
                <a:hlinkClick r:id="rId2"/>
              </a:rPr>
              <a:t>Art. 3.02 Flaggen und Bälle</a:t>
            </a:r>
            <a:endParaRPr lang="de-CH" altLang="de-DE" sz="1200" b="1"/>
          </a:p>
          <a:p>
            <a:r>
              <a:rPr lang="de-CH" altLang="de-DE" sz="1100" b="1"/>
              <a:t>  </a:t>
            </a:r>
          </a:p>
          <a:p>
            <a:r>
              <a:rPr lang="de-CH" altLang="de-DE" sz="1100" b="1" baseline="30000">
                <a:solidFill>
                  <a:srgbClr val="000000"/>
                </a:solidFill>
              </a:rPr>
              <a:t>1</a:t>
            </a:r>
            <a:r>
              <a:rPr lang="de-CH" altLang="de-DE" sz="1100" b="1"/>
              <a:t> Die Farben der in dieser Verordnung vorgeschriebenen Flaggen und Bälle dürfen nicht verblasst oder schmutzig sein. Die Flaggen müssen rechteckig und mindestens 60 cm hoch und breit sein. Die Bälle müssen für Vorrangfahrzeuge einen Durchmesser von mindestens 50 cm, für Fahrzeuge der Berufsfischer einen Durchmesser von mindestens 30 cm haben.</a:t>
            </a:r>
            <a:r>
              <a:rPr lang="de-CH" altLang="de-DE" sz="1100" b="1" baseline="30000">
                <a:solidFill>
                  <a:srgbClr val="000000"/>
                </a:solidFill>
                <a:hlinkClick r:id="rId3"/>
              </a:rPr>
              <a:t>1</a:t>
            </a:r>
            <a:endParaRPr lang="de-CH" altLang="de-DE" sz="1100" b="1"/>
          </a:p>
          <a:p>
            <a:r>
              <a:rPr lang="de-CH" altLang="de-DE" sz="1100" b="1" baseline="30000">
                <a:solidFill>
                  <a:srgbClr val="000000"/>
                </a:solidFill>
              </a:rPr>
              <a:t>2</a:t>
            </a:r>
            <a:r>
              <a:rPr lang="de-CH" altLang="de-DE" sz="1100" b="1"/>
              <a:t> Anstelle von Flaggen können Tafeln gleicher Grösse und Farbe verwendet werden. Bälle dürfen durch Einrichtungen ersetzt werden, die aus der Entfernung das gleiche Aussehen haben.</a:t>
            </a:r>
          </a:p>
          <a:p>
            <a:endParaRPr lang="de-CH" altLang="de-DE" sz="1100" b="1"/>
          </a:p>
          <a:p>
            <a:r>
              <a:rPr lang="de-CH" altLang="de-DE" sz="1100" b="1" baseline="30000">
                <a:solidFill>
                  <a:srgbClr val="000000"/>
                </a:solidFill>
              </a:rPr>
              <a:t>1</a:t>
            </a:r>
            <a:r>
              <a:rPr lang="de-CH" altLang="de-DE" sz="1100" b="1"/>
              <a:t> Fassung des dritten Satzes gemäss Beschluss der Internationalen Schifffahrtskommission vom 16. Juni 2005, genehmigt vom BR am 2. Dez. 2005, in Kraft seit 1. Jan. 2006 (</a:t>
            </a:r>
            <a:r>
              <a:rPr lang="de-CH" altLang="de-DE" sz="1100" b="1">
                <a:hlinkClick r:id="rId4"/>
              </a:rPr>
              <a:t>AS 2005 5739</a:t>
            </a:r>
            <a:r>
              <a:rPr lang="de-CH" altLang="de-DE" sz="1100" b="1"/>
              <a:t> 6681).</a:t>
            </a:r>
            <a:endParaRPr lang="de-CH" altLang="de-DE" sz="1100"/>
          </a:p>
          <a:p>
            <a:r>
              <a:rPr lang="de-CH" altLang="de-DE" sz="1100"/>
              <a:t/>
            </a:r>
            <a:br>
              <a:rPr lang="de-CH" altLang="de-DE" sz="1100"/>
            </a:br>
            <a:endParaRPr lang="de-CH" altLang="de-DE" sz="1100" b="1"/>
          </a:p>
          <a:p>
            <a:r>
              <a:rPr lang="de-CH" altLang="de-DE" sz="1200" b="1">
                <a:hlinkClick r:id="rId5"/>
              </a:rPr>
              <a:t>Art. 3.03 Verbotene Lichter und Zeichen</a:t>
            </a:r>
            <a:endParaRPr lang="de-CH" altLang="de-DE" sz="1200" b="1"/>
          </a:p>
          <a:p>
            <a:r>
              <a:rPr lang="de-CH" altLang="de-DE" sz="1100" b="1"/>
              <a:t>  </a:t>
            </a:r>
          </a:p>
          <a:p>
            <a:r>
              <a:rPr lang="de-CH" altLang="de-DE" sz="1100" b="1" baseline="30000">
                <a:solidFill>
                  <a:srgbClr val="000000"/>
                </a:solidFill>
              </a:rPr>
              <a:t>1</a:t>
            </a:r>
            <a:r>
              <a:rPr lang="de-CH" altLang="de-DE" sz="1100" b="1"/>
              <a:t> Es ist verboten, andere als die in dieser Verordnung vorgesehenen Lichter und Zeichen zu gebrauchen oder diese unter Umständen zu gebrauchen, für die sie nicht vorgeschrieben oder zugelassen sind.</a:t>
            </a:r>
          </a:p>
          <a:p>
            <a:r>
              <a:rPr lang="de-CH" altLang="de-DE" sz="1100" b="1" baseline="30000">
                <a:solidFill>
                  <a:srgbClr val="000000"/>
                </a:solidFill>
              </a:rPr>
              <a:t>2</a:t>
            </a:r>
            <a:r>
              <a:rPr lang="de-CH" altLang="de-DE" sz="1100" b="1"/>
              <a:t> Es ist verboten, Flaggen und Bälle zu gebrauchen, die geeignet sind, die Sichtbarkeit der in dieser Verordnung vorgesehenen Zeichen zu beeinträchtigen oder deren Erkennbarkeit zu erschweren.</a:t>
            </a:r>
            <a:endParaRPr lang="de-CH" altLang="de-DE" sz="1100"/>
          </a:p>
          <a:p>
            <a:r>
              <a:rPr lang="de-CH" altLang="de-DE" sz="1100"/>
              <a:t/>
            </a:r>
            <a:br>
              <a:rPr lang="de-CH" altLang="de-DE" sz="1100"/>
            </a:br>
            <a:endParaRPr lang="de-CH" altLang="de-DE" sz="1100" b="1"/>
          </a:p>
          <a:p>
            <a:r>
              <a:rPr lang="de-CH" altLang="de-DE" sz="1200" b="1">
                <a:hlinkClick r:id="rId6"/>
              </a:rPr>
              <a:t>Art. 3.04 Ersatzlichter</a:t>
            </a:r>
            <a:endParaRPr lang="de-CH" altLang="de-DE" sz="1200" b="1"/>
          </a:p>
          <a:p>
            <a:r>
              <a:rPr lang="de-CH" altLang="de-DE" sz="1100" b="1"/>
              <a:t>  </a:t>
            </a:r>
          </a:p>
          <a:p>
            <a:r>
              <a:rPr lang="de-CH" altLang="de-DE" sz="1100" b="1" baseline="30000">
                <a:solidFill>
                  <a:srgbClr val="000000"/>
                </a:solidFill>
              </a:rPr>
              <a:t>1</a:t>
            </a:r>
            <a:r>
              <a:rPr lang="de-CH" altLang="de-DE" sz="1100" b="1"/>
              <a:t> Wenn in dieser Verordnung vorgeschriebene Lichter ausfallen, müssen unverzüglich Ersatzlichter gesetzt werden. Hierbei kann als Ersatzlicht für ein vorgeschriebenes helles Licht ein gewöhnliches Licht geführt werden. Die Lichter mit der vorgeschriebenen Stärke sind so schnell wie möglich wieder zu setzen.</a:t>
            </a:r>
          </a:p>
          <a:p>
            <a:r>
              <a:rPr lang="de-CH" altLang="de-DE" sz="1100" b="1" baseline="30000">
                <a:solidFill>
                  <a:srgbClr val="000000"/>
                </a:solidFill>
              </a:rPr>
              <a:t>2</a:t>
            </a:r>
            <a:r>
              <a:rPr lang="de-CH" altLang="de-DE" sz="1100" b="1"/>
              <a:t> Ist bei einem Fahrzeug mit Maschinenantrieb das Setzen von Ersatzlichtern nicht unverzüglich möglich, so muss anstelle der Ersatzlichter ein von allen Seiten sichtbares weisses gewöhnliches Licht geführt werden.</a:t>
            </a:r>
            <a:endParaRPr lang="de-CH" altLang="de-DE" sz="1100"/>
          </a:p>
          <a:p>
            <a:r>
              <a:rPr lang="de-CH" altLang="de-DE" sz="1100"/>
              <a:t/>
            </a:r>
            <a:br>
              <a:rPr lang="de-CH" altLang="de-DE" sz="1100"/>
            </a:br>
            <a:endParaRPr lang="de-CH" altLang="de-DE" sz="1100" b="1"/>
          </a:p>
          <a:p>
            <a:r>
              <a:rPr lang="de-CH" altLang="de-DE" sz="1200" b="1">
                <a:hlinkClick r:id="rId7"/>
              </a:rPr>
              <a:t>Art. 3.05 Lampen und Scheinwerfer</a:t>
            </a:r>
            <a:endParaRPr lang="de-CH" altLang="de-DE" sz="1200" b="1"/>
          </a:p>
          <a:p>
            <a:r>
              <a:rPr lang="de-CH" altLang="de-DE" sz="1200" b="1"/>
              <a:t>  </a:t>
            </a:r>
          </a:p>
          <a:p>
            <a:r>
              <a:rPr lang="de-CH" altLang="de-DE" sz="1100" b="1"/>
              <a:t>Lampen und Scheinwerfer dürfen nicht so gebraucht werden, dass sie</a:t>
            </a:r>
          </a:p>
          <a:p>
            <a:r>
              <a:rPr lang="de-CH" altLang="de-DE" sz="1100" b="1"/>
              <a:t>a.</a:t>
            </a:r>
          </a:p>
          <a:p>
            <a:pPr lvl="1"/>
            <a:r>
              <a:rPr lang="de-CH" altLang="de-DE" sz="1100" b="1"/>
              <a:t>mit den in dieser Verordnung vorgesehenen Lichtern und Zeichen verwechselt werden oder deren Sichtbarkeit beeinträchtigen können;</a:t>
            </a:r>
          </a:p>
          <a:p>
            <a:r>
              <a:rPr lang="de-CH" altLang="de-DE" sz="1100" b="1"/>
              <a:t>b.</a:t>
            </a:r>
          </a:p>
          <a:p>
            <a:pPr lvl="1"/>
            <a:r>
              <a:rPr lang="de-CH" altLang="de-DE" sz="1100" b="1"/>
              <a:t>blenden und dadurch die Schifffahrt oder den Verkehr an Land gefährden oder behindern</a:t>
            </a:r>
          </a:p>
          <a:p>
            <a:endParaRPr lang="de-CH" altLang="de-DE" sz="1100"/>
          </a:p>
        </p:txBody>
      </p:sp>
    </p:spTree>
    <p:extLst>
      <p:ext uri="{BB962C8B-B14F-4D97-AF65-F5344CB8AC3E}">
        <p14:creationId xmlns:p14="http://schemas.microsoft.com/office/powerpoint/2010/main" val="30029236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Bodenseeverordnung für xx</a:t>
            </a:r>
          </a:p>
        </p:txBody>
      </p:sp>
      <p:sp>
        <p:nvSpPr>
          <p:cNvPr id="53251" name="Rectangle 4"/>
          <p:cNvSpPr>
            <a:spLocks noChangeArrowheads="1"/>
          </p:cNvSpPr>
          <p:nvPr/>
        </p:nvSpPr>
        <p:spPr bwMode="auto">
          <a:xfrm>
            <a:off x="177800" y="1187450"/>
            <a:ext cx="6346825"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19025"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200" b="1">
                <a:hlinkClick r:id="rId2"/>
              </a:rPr>
              <a:t>Art. 3.12</a:t>
            </a:r>
            <a:r>
              <a:rPr lang="de-CH" altLang="de-DE" sz="1200" b="1" baseline="30000">
                <a:solidFill>
                  <a:srgbClr val="000000"/>
                </a:solidFill>
                <a:hlinkClick r:id="rId3"/>
              </a:rPr>
              <a:t>1</a:t>
            </a:r>
            <a:r>
              <a:rPr lang="de-CH" altLang="de-DE" sz="1200" b="1">
                <a:hlinkClick r:id="rId2"/>
              </a:rPr>
              <a:t>Zeigen des blauen Blinklichtes</a:t>
            </a:r>
            <a:endParaRPr lang="de-CH" altLang="de-DE" sz="1200" b="1"/>
          </a:p>
          <a:p>
            <a:r>
              <a:rPr lang="de-CH" altLang="de-DE" sz="1100" b="1"/>
              <a:t>  </a:t>
            </a:r>
          </a:p>
          <a:p>
            <a:r>
              <a:rPr lang="de-CH" altLang="de-DE" sz="1100" b="1"/>
              <a:t>Fahrzeuge des öffentlichen Sicherheitsdienstes können ein blaues Blinklicht zeigen, wenn sie sich in dringendem Einsatz befinden. Mit Ermächtigung der zuständigen Behörde können auch Fahrzeuge der Feuerwehr, der Ölwehr und des öffentlichen Rettungsdienstes in dringendem Einsatz ein blaues Blinklicht zeigen.</a:t>
            </a:r>
          </a:p>
          <a:p>
            <a:endParaRPr lang="de-CH" altLang="de-DE" sz="1100" b="1" baseline="30000">
              <a:solidFill>
                <a:srgbClr val="000000"/>
              </a:solidFill>
            </a:endParaRPr>
          </a:p>
          <a:p>
            <a:r>
              <a:rPr lang="de-CH" altLang="de-DE" sz="1100" b="1" baseline="30000">
                <a:solidFill>
                  <a:srgbClr val="000000"/>
                </a:solidFill>
              </a:rPr>
              <a:t>1</a:t>
            </a:r>
            <a:r>
              <a:rPr lang="de-CH" altLang="de-DE" sz="1100" b="1"/>
              <a:t> Eingefügt durch den Beschluss der Internationalen Schifffahrtskommission vom 23. Juni 1995, vom BR genehmigt am 29. Nov. 1995, in Kraft seit 1. Jan. 1996 (AS 1996 976 984).</a:t>
            </a:r>
          </a:p>
          <a:p>
            <a:r>
              <a:rPr lang="de-CH" altLang="de-DE" sz="1100" b="1" baseline="30000">
                <a:solidFill>
                  <a:srgbClr val="000000"/>
                </a:solidFill>
              </a:rPr>
              <a:t>1</a:t>
            </a:r>
            <a:r>
              <a:rPr lang="de-CH" altLang="de-DE" sz="1100" b="1"/>
              <a:t> Fassung gemäss dem Beschluss der Internationalen Schifffahrtskommission vom 29. April 1988, vom BR genehmigt am 21. Dez. 1988, in Kraft seit 1. Febr. 1989 (AS 1989 207 211).</a:t>
            </a:r>
            <a:endParaRPr lang="de-CH" altLang="de-DE" sz="1100"/>
          </a:p>
          <a:p>
            <a:r>
              <a:rPr lang="de-CH" altLang="de-DE" sz="1100"/>
              <a:t/>
            </a:r>
            <a:br>
              <a:rPr lang="de-CH" altLang="de-DE" sz="1100"/>
            </a:br>
            <a:endParaRPr lang="de-CH" altLang="de-DE" sz="1200" b="1"/>
          </a:p>
          <a:p>
            <a:r>
              <a:rPr lang="de-CH" altLang="de-DE" sz="1200" b="1">
                <a:hlinkClick r:id="rId4"/>
              </a:rPr>
              <a:t>Art. 3.13</a:t>
            </a:r>
            <a:r>
              <a:rPr lang="de-CH" altLang="de-DE" sz="1200" b="1" baseline="30000">
                <a:solidFill>
                  <a:srgbClr val="000000"/>
                </a:solidFill>
                <a:hlinkClick r:id="rId5"/>
              </a:rPr>
              <a:t>1</a:t>
            </a:r>
            <a:r>
              <a:rPr lang="de-CH" altLang="de-DE" sz="1200" b="1">
                <a:hlinkClick r:id="rId4"/>
              </a:rPr>
              <a:t>Zeichen beim Tauchen</a:t>
            </a:r>
            <a:endParaRPr lang="de-CH" altLang="de-DE" sz="1200" b="1"/>
          </a:p>
          <a:p>
            <a:r>
              <a:rPr lang="de-CH" altLang="de-DE" sz="1100" b="1"/>
              <a:t>  </a:t>
            </a:r>
          </a:p>
          <a:p>
            <a:r>
              <a:rPr lang="de-CH" altLang="de-DE" sz="1100" b="1" baseline="30000">
                <a:solidFill>
                  <a:srgbClr val="000000"/>
                </a:solidFill>
              </a:rPr>
              <a:t>1</a:t>
            </a:r>
            <a:r>
              <a:rPr lang="de-CH" altLang="de-DE" sz="1100" b="1"/>
              <a:t> Beim Tauchen vom Land aus ist eine Flagge Buchstabe «A» der Internationalen Flaggenordnung (Doppelstander, deren Hälfte am Stock weiss und die andere Hälfte blau ist) aufzustellen.</a:t>
            </a:r>
          </a:p>
          <a:p>
            <a:r>
              <a:rPr lang="de-CH" altLang="de-DE" sz="1100" b="1" baseline="30000">
                <a:solidFill>
                  <a:srgbClr val="000000"/>
                </a:solidFill>
              </a:rPr>
              <a:t>2</a:t>
            </a:r>
            <a:r>
              <a:rPr lang="de-CH" altLang="de-DE" sz="1100" b="1"/>
              <a:t> Beim Tauchen vom Gewässer aus muss diese Flagge auf dem Fahrzeug oder einer mitgeführten Boje von allen Seiten sichtbar sein; nachts und bei unsichtigem Wetter ist sie wirksam anzuleuchten.</a:t>
            </a:r>
            <a:endParaRPr lang="de-CH" altLang="de-DE" sz="1100"/>
          </a:p>
        </p:txBody>
      </p:sp>
    </p:spTree>
    <p:extLst>
      <p:ext uri="{BB962C8B-B14F-4D97-AF65-F5344CB8AC3E}">
        <p14:creationId xmlns:p14="http://schemas.microsoft.com/office/powerpoint/2010/main" val="953728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Bodenseeverordnung für xx</a:t>
            </a:r>
          </a:p>
        </p:txBody>
      </p:sp>
      <p:sp>
        <p:nvSpPr>
          <p:cNvPr id="54275" name="Rectangle 2"/>
          <p:cNvSpPr>
            <a:spLocks noChangeArrowheads="1"/>
          </p:cNvSpPr>
          <p:nvPr/>
        </p:nvSpPr>
        <p:spPr bwMode="auto">
          <a:xfrm>
            <a:off x="152400" y="503238"/>
            <a:ext cx="6669088" cy="852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19025" rIns="0" bIns="0" anchor="ct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100" b="1"/>
              <a:t>Abschnitt IV: Schallzeichen und Sprechfunk</a:t>
            </a:r>
            <a:r>
              <a:rPr lang="de-CH" altLang="de-DE" sz="1100" b="1" baseline="30000">
                <a:solidFill>
                  <a:srgbClr val="000000"/>
                </a:solidFill>
                <a:hlinkClick r:id="rId2"/>
              </a:rPr>
              <a:t>6</a:t>
            </a:r>
            <a:endParaRPr lang="de-CH" altLang="de-DE" sz="1100" b="1" baseline="30000">
              <a:solidFill>
                <a:srgbClr val="000000"/>
              </a:solidFill>
            </a:endParaRPr>
          </a:p>
          <a:p>
            <a:endParaRPr lang="de-CH" altLang="de-DE" sz="1100" b="1"/>
          </a:p>
          <a:p>
            <a:r>
              <a:rPr lang="de-CH" altLang="de-DE" sz="1100" b="1">
                <a:hlinkClick r:id="rId3"/>
              </a:rPr>
              <a:t>Art. 4.01 Allgemeines</a:t>
            </a:r>
            <a:endParaRPr lang="de-CH" altLang="de-DE" sz="1100" b="1"/>
          </a:p>
          <a:p>
            <a:r>
              <a:rPr lang="de-CH" altLang="de-DE" sz="1100" b="1"/>
              <a:t>  </a:t>
            </a:r>
          </a:p>
          <a:p>
            <a:r>
              <a:rPr lang="de-CH" altLang="de-DE" sz="1100" b="1"/>
              <a:t>Die in dieser Verordnung vorgesehenen Schallzeichen (Anlage A) müssen in Tönen von gleich bleibender Höhe gegeben werden. Unter einem kurzen Ton ist ein Ton in der Dauer von etwa 1 Sekunde, unter einem langen Ton ein solcher in der Dauer von etwa 4 Sekunden zu verstehen. Die Pause zwischen aufeinander folgenden Tönen muss etwa 1 Sekunde betragen.</a:t>
            </a:r>
          </a:p>
          <a:p>
            <a:endParaRPr lang="de-CH" altLang="de-DE" sz="1100" b="1"/>
          </a:p>
          <a:p>
            <a:r>
              <a:rPr lang="de-CH" altLang="de-DE" sz="1100" b="1">
                <a:hlinkClick r:id="rId4"/>
              </a:rPr>
              <a:t>Art. 4.02 Schallzeichen der Fahrzeuge</a:t>
            </a:r>
            <a:endParaRPr lang="de-CH" altLang="de-DE" sz="1100" b="1"/>
          </a:p>
          <a:p>
            <a:r>
              <a:rPr lang="de-CH" altLang="de-DE" sz="1100" b="1"/>
              <a:t>  </a:t>
            </a:r>
          </a:p>
          <a:p>
            <a:r>
              <a:rPr lang="de-CH" altLang="de-DE" sz="1100" b="1" baseline="30000">
                <a:solidFill>
                  <a:srgbClr val="000000"/>
                </a:solidFill>
              </a:rPr>
              <a:t>1</a:t>
            </a:r>
            <a:r>
              <a:rPr lang="de-CH" altLang="de-DE" sz="1100" b="1"/>
              <a:t> Vorbehaltlich der in dieser Verordnung sonst vorgeschriebenen Schallzeichen müssen Fahrzeuge mit Maschinenantrieb, wenn die Sicherheit der Schifffahrt dies erfordert, die nachstehenden Schallzeichen geben. Dabei bedeutet</a:t>
            </a:r>
          </a:p>
          <a:p>
            <a:r>
              <a:rPr lang="de-CH" altLang="de-DE" sz="1100" b="1"/>
              <a:t>a.</a:t>
            </a:r>
          </a:p>
          <a:p>
            <a:pPr lvl="1"/>
            <a:r>
              <a:rPr lang="de-CH" altLang="de-DE" sz="1100" b="1"/>
              <a:t>ein langer Ton: «Achtung» oder «Ich halte meinen Kurs bei»;</a:t>
            </a:r>
          </a:p>
          <a:p>
            <a:r>
              <a:rPr lang="de-CH" altLang="de-DE" sz="1100" b="1"/>
              <a:t>b.</a:t>
            </a:r>
          </a:p>
          <a:p>
            <a:pPr lvl="1"/>
            <a:r>
              <a:rPr lang="de-CH" altLang="de-DE" sz="1100" b="1"/>
              <a:t>ein kurzer Ton: «Ich richte meinen Kurs nach Steuerbord»;</a:t>
            </a:r>
          </a:p>
          <a:p>
            <a:r>
              <a:rPr lang="de-CH" altLang="de-DE" sz="1100" b="1"/>
              <a:t>c.</a:t>
            </a:r>
          </a:p>
          <a:p>
            <a:pPr lvl="1"/>
            <a:r>
              <a:rPr lang="de-CH" altLang="de-DE" sz="1100" b="1"/>
              <a:t>zwei kurze Töne: «Ich richte meinen Kurs nach Backbord»;</a:t>
            </a:r>
          </a:p>
          <a:p>
            <a:r>
              <a:rPr lang="de-CH" altLang="de-DE" sz="1100" b="1"/>
              <a:t>d.</a:t>
            </a:r>
          </a:p>
          <a:p>
            <a:pPr lvl="1"/>
            <a:r>
              <a:rPr lang="de-CH" altLang="de-DE" sz="1100" b="1"/>
              <a:t>drei kurze Töne: «Meine Maschine geht rückwärts»;</a:t>
            </a:r>
          </a:p>
          <a:p>
            <a:r>
              <a:rPr lang="de-CH" altLang="de-DE" sz="1100" b="1"/>
              <a:t>e.</a:t>
            </a:r>
          </a:p>
          <a:p>
            <a:pPr lvl="1"/>
            <a:r>
              <a:rPr lang="de-CH" altLang="de-DE" sz="1100" b="1"/>
              <a:t>vier kurze Töne: «Ich bin manövrierunfähig».</a:t>
            </a:r>
          </a:p>
          <a:p>
            <a:r>
              <a:rPr lang="de-CH" altLang="de-DE" sz="1100" b="1" baseline="30000">
                <a:solidFill>
                  <a:srgbClr val="000000"/>
                </a:solidFill>
              </a:rPr>
              <a:t>2</a:t>
            </a:r>
            <a:r>
              <a:rPr lang="de-CH" altLang="de-DE" sz="1100" b="1"/>
              <a:t> Das Schallzeichen «Achtung» müssen erforderlichenfalls auch Segelfahrzeuge geben.</a:t>
            </a:r>
          </a:p>
          <a:p>
            <a:r>
              <a:rPr lang="de-CH" altLang="de-DE" sz="1100" b="1" baseline="30000">
                <a:solidFill>
                  <a:srgbClr val="000000"/>
                </a:solidFill>
              </a:rPr>
              <a:t>3</a:t>
            </a:r>
            <a:r>
              <a:rPr lang="de-CH" altLang="de-DE" sz="1100" b="1"/>
              <a:t> Alle übrigen Fahrzeuge dürfen im Falle einer Gefahr die Schallzeichen nach Absatz 1 geben.</a:t>
            </a:r>
          </a:p>
          <a:p>
            <a:endParaRPr lang="de-CH" altLang="de-DE" sz="1100" b="1"/>
          </a:p>
          <a:p>
            <a:r>
              <a:rPr lang="de-CH" altLang="de-DE" sz="1100" b="1">
                <a:hlinkClick r:id="rId5"/>
              </a:rPr>
              <a:t>Art. 4.03 Schallzeichen von Häfen und Landestellen</a:t>
            </a:r>
            <a:endParaRPr lang="de-CH" altLang="de-DE" sz="1100" b="1"/>
          </a:p>
          <a:p>
            <a:r>
              <a:rPr lang="de-CH" altLang="de-DE" sz="1100" b="1"/>
              <a:t>  </a:t>
            </a:r>
          </a:p>
          <a:p>
            <a:r>
              <a:rPr lang="de-CH" altLang="de-DE" sz="1100" b="1"/>
              <a:t>Bei unsichtigem Wetter dürfen von Häfen und Landestellen aus folgende Schallzeichen gegeben werden:</a:t>
            </a:r>
          </a:p>
          <a:p>
            <a:r>
              <a:rPr lang="de-CH" altLang="de-DE" sz="1100" b="1"/>
              <a:t>a.</a:t>
            </a:r>
          </a:p>
          <a:p>
            <a:pPr lvl="1"/>
            <a:r>
              <a:rPr lang="de-CH" altLang="de-DE" sz="1100" b="1"/>
              <a:t>Zwei kurze Töne dreimal in der Minute mit einem geeigneten Schallgerät oder</a:t>
            </a:r>
          </a:p>
          <a:p>
            <a:r>
              <a:rPr lang="de-CH" altLang="de-DE" sz="1100" b="1"/>
              <a:t>b.</a:t>
            </a:r>
          </a:p>
          <a:p>
            <a:pPr lvl="1"/>
            <a:r>
              <a:rPr lang="de-CH" altLang="de-DE" sz="1100" b="1"/>
              <a:t>anhaltendes Läuten mit einer Glocke.</a:t>
            </a:r>
          </a:p>
          <a:p>
            <a:endParaRPr lang="de-CH" altLang="de-DE" sz="1100" b="1"/>
          </a:p>
          <a:p>
            <a:r>
              <a:rPr lang="de-CH" altLang="de-DE" sz="1100" b="1">
                <a:hlinkClick r:id="rId6"/>
              </a:rPr>
              <a:t>Art. 4.04 Verbotene Schallzeichen</a:t>
            </a:r>
            <a:endParaRPr lang="de-CH" altLang="de-DE" sz="1100" b="1"/>
          </a:p>
          <a:p>
            <a:r>
              <a:rPr lang="de-CH" altLang="de-DE" sz="1100" b="1"/>
              <a:t>  </a:t>
            </a:r>
          </a:p>
          <a:p>
            <a:r>
              <a:rPr lang="de-CH" altLang="de-DE" sz="1100" b="1"/>
              <a:t>Es ist verboten, andere als die in dieser Verordnung vorgesehenen Schallzeichen zu gebrauchen oder diese unter Umständen zu gebrauchen, für die sie nicht vorgeschrieben oder zugelassen sind.</a:t>
            </a:r>
          </a:p>
          <a:p>
            <a:endParaRPr lang="de-CH" altLang="de-DE" sz="1100" b="1"/>
          </a:p>
          <a:p>
            <a:r>
              <a:rPr lang="de-CH" altLang="de-DE" sz="1100" b="1">
                <a:hlinkClick r:id="rId7"/>
              </a:rPr>
              <a:t>Art. 4.05</a:t>
            </a:r>
            <a:r>
              <a:rPr lang="de-CH" altLang="de-DE" sz="1100" b="1" baseline="30000">
                <a:solidFill>
                  <a:srgbClr val="000000"/>
                </a:solidFill>
                <a:hlinkClick r:id="rId8"/>
              </a:rPr>
              <a:t>1</a:t>
            </a:r>
            <a:r>
              <a:rPr lang="de-CH" altLang="de-DE" sz="1100" b="1">
                <a:hlinkClick r:id="rId7"/>
              </a:rPr>
              <a:t>Sprechfunk</a:t>
            </a:r>
            <a:endParaRPr lang="de-CH" altLang="de-DE" sz="1100" b="1"/>
          </a:p>
          <a:p>
            <a:r>
              <a:rPr lang="de-CH" altLang="de-DE" sz="1100" b="1"/>
              <a:t>  </a:t>
            </a:r>
          </a:p>
          <a:p>
            <a:r>
              <a:rPr lang="de-CH" altLang="de-DE" sz="1100" b="1" baseline="30000">
                <a:solidFill>
                  <a:srgbClr val="000000"/>
                </a:solidFill>
              </a:rPr>
              <a:t>1</a:t>
            </a:r>
            <a:r>
              <a:rPr lang="de-CH" altLang="de-DE" sz="1100" b="1"/>
              <a:t> Fahrzeuge, die nach Artikel 13.21 mit einer Sprechfunkanlage ausgerüstet sein müssen, müssen diese während der Fahrt ständig auf Kanal 16 geschaltet haben.</a:t>
            </a:r>
          </a:p>
          <a:p>
            <a:r>
              <a:rPr lang="de-CH" altLang="de-DE" sz="1100" b="1" baseline="30000">
                <a:solidFill>
                  <a:srgbClr val="000000"/>
                </a:solidFill>
              </a:rPr>
              <a:t>2</a:t>
            </a:r>
            <a:r>
              <a:rPr lang="de-CH" altLang="de-DE" sz="1100" b="1"/>
              <a:t> Über Sprechfunkanlagen, die auf Kanal 16 geschaltet sind, dürfen nur die für die Sicherheit der Schifffahrt notwendigen Nachrichten gesendet werden.</a:t>
            </a:r>
          </a:p>
          <a:p>
            <a:endParaRPr lang="de-CH" altLang="de-DE" sz="1100" b="1" baseline="30000">
              <a:solidFill>
                <a:srgbClr val="000000"/>
              </a:solidFill>
            </a:endParaRPr>
          </a:p>
          <a:p>
            <a:r>
              <a:rPr lang="de-CH" altLang="de-DE" sz="1100" b="1" baseline="30000">
                <a:solidFill>
                  <a:srgbClr val="000000"/>
                </a:solidFill>
              </a:rPr>
              <a:t>1</a:t>
            </a:r>
            <a:r>
              <a:rPr lang="de-CH" altLang="de-DE" sz="1100" b="1"/>
              <a:t> Eingefügt durch Beschluss der Internationalen Schifffahrtskommission vom 18. April 2013, genehmigt vom BR am 23. Okt. 2013 und in Kraft seit 1. Jan. 2014 (</a:t>
            </a:r>
            <a:r>
              <a:rPr lang="de-CH" altLang="de-DE" sz="1100" b="1">
                <a:hlinkClick r:id="rId9"/>
              </a:rPr>
              <a:t>AS 2013 3659</a:t>
            </a:r>
            <a:r>
              <a:rPr lang="de-CH" altLang="de-DE" sz="1100" b="1"/>
              <a:t>).</a:t>
            </a:r>
            <a:endParaRPr lang="de-CH" altLang="de-DE" sz="1100"/>
          </a:p>
        </p:txBody>
      </p:sp>
    </p:spTree>
    <p:extLst>
      <p:ext uri="{BB962C8B-B14F-4D97-AF65-F5344CB8AC3E}">
        <p14:creationId xmlns:p14="http://schemas.microsoft.com/office/powerpoint/2010/main" val="2898067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Abschluss</a:t>
            </a:r>
          </a:p>
        </p:txBody>
      </p:sp>
      <p:sp>
        <p:nvSpPr>
          <p:cNvPr id="4" name="Rechteck 3"/>
          <p:cNvSpPr/>
          <p:nvPr/>
        </p:nvSpPr>
        <p:spPr>
          <a:xfrm>
            <a:off x="566440" y="1259632"/>
            <a:ext cx="57267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Platzhalter für Bild vom Modell</a:t>
            </a:r>
          </a:p>
        </p:txBody>
      </p:sp>
      <p:sp>
        <p:nvSpPr>
          <p:cNvPr id="5" name="Rechteck 4"/>
          <p:cNvSpPr/>
          <p:nvPr/>
        </p:nvSpPr>
        <p:spPr>
          <a:xfrm>
            <a:off x="566440" y="5544108"/>
            <a:ext cx="57267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Platzhalter für Bild vom Modell</a:t>
            </a:r>
          </a:p>
        </p:txBody>
      </p:sp>
    </p:spTree>
    <p:extLst>
      <p:ext uri="{BB962C8B-B14F-4D97-AF65-F5344CB8AC3E}">
        <p14:creationId xmlns:p14="http://schemas.microsoft.com/office/powerpoint/2010/main" val="116987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46869" y="1678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6147" name="Text Box 19"/>
          <p:cNvSpPr txBox="1">
            <a:spLocks noChangeArrowheads="1"/>
          </p:cNvSpPr>
          <p:nvPr/>
        </p:nvSpPr>
        <p:spPr bwMode="auto">
          <a:xfrm>
            <a:off x="288925" y="625475"/>
            <a:ext cx="1916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Stecker am Fahrerhaus:</a:t>
            </a:r>
          </a:p>
        </p:txBody>
      </p:sp>
      <p:grpSp>
        <p:nvGrpSpPr>
          <p:cNvPr id="6148" name="Gruppieren 27"/>
          <p:cNvGrpSpPr>
            <a:grpSpLocks/>
          </p:cNvGrpSpPr>
          <p:nvPr/>
        </p:nvGrpSpPr>
        <p:grpSpPr bwMode="auto">
          <a:xfrm>
            <a:off x="1595438" y="5364163"/>
            <a:ext cx="3744912" cy="3492500"/>
            <a:chOff x="1391037" y="1331640"/>
            <a:chExt cx="3744416" cy="3492388"/>
          </a:xfrm>
        </p:grpSpPr>
        <p:sp>
          <p:nvSpPr>
            <p:cNvPr id="29" name="Ellipse 28"/>
            <p:cNvSpPr/>
            <p:nvPr/>
          </p:nvSpPr>
          <p:spPr>
            <a:xfrm>
              <a:off x="1391037" y="1331640"/>
              <a:ext cx="3744416" cy="34923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0" name="Ellipse 29"/>
            <p:cNvSpPr/>
            <p:nvPr/>
          </p:nvSpPr>
          <p:spPr>
            <a:xfrm>
              <a:off x="4203714" y="3708051"/>
              <a:ext cx="412695" cy="3603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1" name="Ellipse 30"/>
            <p:cNvSpPr/>
            <p:nvPr/>
          </p:nvSpPr>
          <p:spPr>
            <a:xfrm>
              <a:off x="1940239" y="3708051"/>
              <a:ext cx="414282" cy="3603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2" name="Ellipse 31"/>
            <p:cNvSpPr/>
            <p:nvPr/>
          </p:nvSpPr>
          <p:spPr>
            <a:xfrm>
              <a:off x="1646590" y="2898452"/>
              <a:ext cx="414283"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3" name="Ellipse 32"/>
            <p:cNvSpPr/>
            <p:nvPr/>
          </p:nvSpPr>
          <p:spPr>
            <a:xfrm>
              <a:off x="2121190" y="1944395"/>
              <a:ext cx="412695"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4" name="Ellipse 33"/>
            <p:cNvSpPr/>
            <p:nvPr/>
          </p:nvSpPr>
          <p:spPr>
            <a:xfrm>
              <a:off x="3033881" y="1584044"/>
              <a:ext cx="412695" cy="3603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5" name="Ellipse 34"/>
            <p:cNvSpPr/>
            <p:nvPr/>
          </p:nvSpPr>
          <p:spPr>
            <a:xfrm>
              <a:off x="4068794" y="1944395"/>
              <a:ext cx="414283"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6" name="Ellipse 35"/>
            <p:cNvSpPr/>
            <p:nvPr/>
          </p:nvSpPr>
          <p:spPr>
            <a:xfrm>
              <a:off x="4527522" y="2898452"/>
              <a:ext cx="414282"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7" name="Ellipse 36"/>
            <p:cNvSpPr/>
            <p:nvPr/>
          </p:nvSpPr>
          <p:spPr>
            <a:xfrm>
              <a:off x="3054517" y="3257215"/>
              <a:ext cx="414282" cy="3603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8" name="Ellipse 37"/>
            <p:cNvSpPr/>
            <p:nvPr/>
          </p:nvSpPr>
          <p:spPr>
            <a:xfrm>
              <a:off x="2533886" y="2682559"/>
              <a:ext cx="414282"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9" name="Ellipse 38"/>
            <p:cNvSpPr/>
            <p:nvPr/>
          </p:nvSpPr>
          <p:spPr>
            <a:xfrm>
              <a:off x="3630702" y="2717483"/>
              <a:ext cx="412695" cy="3603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203" name="Textfeld 39"/>
            <p:cNvSpPr txBox="1">
              <a:spLocks noChangeArrowheads="1"/>
            </p:cNvSpPr>
            <p:nvPr/>
          </p:nvSpPr>
          <p:spPr bwMode="auto">
            <a:xfrm>
              <a:off x="4250314" y="370790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a:t>
              </a:r>
            </a:p>
          </p:txBody>
        </p:sp>
        <p:sp>
          <p:nvSpPr>
            <p:cNvPr id="6204" name="Textfeld 40"/>
            <p:cNvSpPr txBox="1">
              <a:spLocks noChangeArrowheads="1"/>
            </p:cNvSpPr>
            <p:nvPr/>
          </p:nvSpPr>
          <p:spPr bwMode="auto">
            <a:xfrm>
              <a:off x="4577779" y="287381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2</a:t>
              </a:r>
            </a:p>
          </p:txBody>
        </p:sp>
        <p:sp>
          <p:nvSpPr>
            <p:cNvPr id="6205" name="Textfeld 41"/>
            <p:cNvSpPr txBox="1">
              <a:spLocks noChangeArrowheads="1"/>
            </p:cNvSpPr>
            <p:nvPr/>
          </p:nvSpPr>
          <p:spPr bwMode="auto">
            <a:xfrm>
              <a:off x="4103448" y="19232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3</a:t>
              </a:r>
            </a:p>
          </p:txBody>
        </p:sp>
        <p:sp>
          <p:nvSpPr>
            <p:cNvPr id="6206" name="Textfeld 42"/>
            <p:cNvSpPr txBox="1">
              <a:spLocks noChangeArrowheads="1"/>
            </p:cNvSpPr>
            <p:nvPr/>
          </p:nvSpPr>
          <p:spPr bwMode="auto">
            <a:xfrm>
              <a:off x="3104863" y="15605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4</a:t>
              </a:r>
            </a:p>
          </p:txBody>
        </p:sp>
        <p:sp>
          <p:nvSpPr>
            <p:cNvPr id="6207" name="Textfeld 43"/>
            <p:cNvSpPr txBox="1">
              <a:spLocks noChangeArrowheads="1"/>
            </p:cNvSpPr>
            <p:nvPr/>
          </p:nvSpPr>
          <p:spPr bwMode="auto">
            <a:xfrm>
              <a:off x="2168113" y="193746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5</a:t>
              </a:r>
            </a:p>
          </p:txBody>
        </p:sp>
        <p:sp>
          <p:nvSpPr>
            <p:cNvPr id="6208" name="Textfeld 44"/>
            <p:cNvSpPr txBox="1">
              <a:spLocks noChangeArrowheads="1"/>
            </p:cNvSpPr>
            <p:nvPr/>
          </p:nvSpPr>
          <p:spPr bwMode="auto">
            <a:xfrm>
              <a:off x="1646976" y="291586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6</a:t>
              </a:r>
            </a:p>
          </p:txBody>
        </p:sp>
        <p:sp>
          <p:nvSpPr>
            <p:cNvPr id="6209" name="Textfeld 45"/>
            <p:cNvSpPr txBox="1">
              <a:spLocks noChangeArrowheads="1"/>
            </p:cNvSpPr>
            <p:nvPr/>
          </p:nvSpPr>
          <p:spPr bwMode="auto">
            <a:xfrm>
              <a:off x="1953804" y="369861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7</a:t>
              </a:r>
            </a:p>
          </p:txBody>
        </p:sp>
        <p:sp>
          <p:nvSpPr>
            <p:cNvPr id="6210" name="Textfeld 46"/>
            <p:cNvSpPr txBox="1">
              <a:spLocks noChangeArrowheads="1"/>
            </p:cNvSpPr>
            <p:nvPr/>
          </p:nvSpPr>
          <p:spPr bwMode="auto">
            <a:xfrm>
              <a:off x="3680740" y="268915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8</a:t>
              </a:r>
            </a:p>
          </p:txBody>
        </p:sp>
        <p:sp>
          <p:nvSpPr>
            <p:cNvPr id="6211" name="Textfeld 47"/>
            <p:cNvSpPr txBox="1">
              <a:spLocks noChangeArrowheads="1"/>
            </p:cNvSpPr>
            <p:nvPr/>
          </p:nvSpPr>
          <p:spPr bwMode="auto">
            <a:xfrm>
              <a:off x="2584886" y="267714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9</a:t>
              </a:r>
            </a:p>
          </p:txBody>
        </p:sp>
        <p:sp>
          <p:nvSpPr>
            <p:cNvPr id="6212" name="Textfeld 48"/>
            <p:cNvSpPr txBox="1">
              <a:spLocks noChangeArrowheads="1"/>
            </p:cNvSpPr>
            <p:nvPr/>
          </p:nvSpPr>
          <p:spPr bwMode="auto">
            <a:xfrm>
              <a:off x="3042672" y="324315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10</a:t>
              </a:r>
            </a:p>
          </p:txBody>
        </p:sp>
      </p:grpSp>
      <p:sp>
        <p:nvSpPr>
          <p:cNvPr id="6149" name="Textfeld 5"/>
          <p:cNvSpPr txBox="1">
            <a:spLocks noChangeArrowheads="1"/>
          </p:cNvSpPr>
          <p:nvPr/>
        </p:nvSpPr>
        <p:spPr bwMode="auto">
          <a:xfrm>
            <a:off x="60325" y="4860925"/>
            <a:ext cx="305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Stecker von Anschlussseite </a:t>
            </a:r>
          </a:p>
          <a:p>
            <a:pPr eaLnBrk="1" hangingPunct="1"/>
            <a:r>
              <a:rPr lang="de-CH" altLang="de-DE"/>
              <a:t>her gesehen:</a:t>
            </a:r>
          </a:p>
        </p:txBody>
      </p:sp>
      <p:sp>
        <p:nvSpPr>
          <p:cNvPr id="6150" name="Textfeld 6"/>
          <p:cNvSpPr txBox="1">
            <a:spLocks noChangeArrowheads="1"/>
          </p:cNvSpPr>
          <p:nvPr/>
        </p:nvSpPr>
        <p:spPr bwMode="auto">
          <a:xfrm>
            <a:off x="4886325" y="809307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rot</a:t>
            </a:r>
          </a:p>
        </p:txBody>
      </p:sp>
      <p:sp>
        <p:nvSpPr>
          <p:cNvPr id="6151" name="Textfeld 51"/>
          <p:cNvSpPr txBox="1">
            <a:spLocks noChangeArrowheads="1"/>
          </p:cNvSpPr>
          <p:nvPr/>
        </p:nvSpPr>
        <p:spPr bwMode="auto">
          <a:xfrm>
            <a:off x="5356225" y="6964363"/>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weiss</a:t>
            </a:r>
          </a:p>
        </p:txBody>
      </p:sp>
      <p:sp>
        <p:nvSpPr>
          <p:cNvPr id="6152" name="Textfeld 52"/>
          <p:cNvSpPr txBox="1">
            <a:spLocks noChangeArrowheads="1"/>
          </p:cNvSpPr>
          <p:nvPr/>
        </p:nvSpPr>
        <p:spPr bwMode="auto">
          <a:xfrm>
            <a:off x="4943475" y="5956300"/>
            <a:ext cx="103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schwarz</a:t>
            </a:r>
          </a:p>
        </p:txBody>
      </p:sp>
      <p:sp>
        <p:nvSpPr>
          <p:cNvPr id="6153" name="Textfeld 53"/>
          <p:cNvSpPr txBox="1">
            <a:spLocks noChangeArrowheads="1"/>
          </p:cNvSpPr>
          <p:nvPr/>
        </p:nvSpPr>
        <p:spPr bwMode="auto">
          <a:xfrm>
            <a:off x="3138488" y="504031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grün</a:t>
            </a:r>
          </a:p>
        </p:txBody>
      </p:sp>
      <p:sp>
        <p:nvSpPr>
          <p:cNvPr id="6154" name="Textfeld 54"/>
          <p:cNvSpPr txBox="1">
            <a:spLocks noChangeArrowheads="1"/>
          </p:cNvSpPr>
          <p:nvPr/>
        </p:nvSpPr>
        <p:spPr bwMode="auto">
          <a:xfrm>
            <a:off x="1644650" y="5630863"/>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gelb</a:t>
            </a:r>
          </a:p>
        </p:txBody>
      </p:sp>
      <p:sp>
        <p:nvSpPr>
          <p:cNvPr id="6155" name="Textfeld 55"/>
          <p:cNvSpPr txBox="1">
            <a:spLocks noChangeArrowheads="1"/>
          </p:cNvSpPr>
          <p:nvPr/>
        </p:nvSpPr>
        <p:spPr bwMode="auto">
          <a:xfrm>
            <a:off x="1017588" y="68707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grau</a:t>
            </a:r>
          </a:p>
        </p:txBody>
      </p:sp>
      <p:sp>
        <p:nvSpPr>
          <p:cNvPr id="6156" name="Textfeld 56"/>
          <p:cNvSpPr txBox="1">
            <a:spLocks noChangeArrowheads="1"/>
          </p:cNvSpPr>
          <p:nvPr/>
        </p:nvSpPr>
        <p:spPr bwMode="auto">
          <a:xfrm>
            <a:off x="1189038" y="810895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rosa</a:t>
            </a:r>
          </a:p>
        </p:txBody>
      </p:sp>
      <p:sp>
        <p:nvSpPr>
          <p:cNvPr id="6157" name="Textfeld 57"/>
          <p:cNvSpPr txBox="1">
            <a:spLocks noChangeArrowheads="1"/>
          </p:cNvSpPr>
          <p:nvPr/>
        </p:nvSpPr>
        <p:spPr bwMode="auto">
          <a:xfrm>
            <a:off x="3128963" y="7654925"/>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blau</a:t>
            </a:r>
          </a:p>
        </p:txBody>
      </p:sp>
      <p:sp>
        <p:nvSpPr>
          <p:cNvPr id="6158" name="Textfeld 58"/>
          <p:cNvSpPr txBox="1">
            <a:spLocks noChangeArrowheads="1"/>
          </p:cNvSpPr>
          <p:nvPr/>
        </p:nvSpPr>
        <p:spPr bwMode="auto">
          <a:xfrm>
            <a:off x="3732213" y="640397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braun</a:t>
            </a:r>
          </a:p>
        </p:txBody>
      </p:sp>
      <p:sp>
        <p:nvSpPr>
          <p:cNvPr id="6159" name="Textfeld 59"/>
          <p:cNvSpPr txBox="1">
            <a:spLocks noChangeArrowheads="1"/>
          </p:cNvSpPr>
          <p:nvPr/>
        </p:nvSpPr>
        <p:spPr bwMode="auto">
          <a:xfrm>
            <a:off x="2422525" y="63754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violette</a:t>
            </a:r>
          </a:p>
        </p:txBody>
      </p:sp>
      <p:grpSp>
        <p:nvGrpSpPr>
          <p:cNvPr id="6160" name="Gruppieren 60"/>
          <p:cNvGrpSpPr>
            <a:grpSpLocks/>
          </p:cNvGrpSpPr>
          <p:nvPr/>
        </p:nvGrpSpPr>
        <p:grpSpPr bwMode="auto">
          <a:xfrm>
            <a:off x="1663700" y="946150"/>
            <a:ext cx="3744913" cy="3492500"/>
            <a:chOff x="1391037" y="1331640"/>
            <a:chExt cx="3744416" cy="3492388"/>
          </a:xfrm>
        </p:grpSpPr>
        <p:sp>
          <p:nvSpPr>
            <p:cNvPr id="62" name="Ellipse 61"/>
            <p:cNvSpPr/>
            <p:nvPr/>
          </p:nvSpPr>
          <p:spPr>
            <a:xfrm>
              <a:off x="1391037" y="1331640"/>
              <a:ext cx="3744416" cy="34923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3" name="Ellipse 62"/>
            <p:cNvSpPr/>
            <p:nvPr/>
          </p:nvSpPr>
          <p:spPr>
            <a:xfrm>
              <a:off x="4203714" y="3708052"/>
              <a:ext cx="412695" cy="3603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4" name="Ellipse 63"/>
            <p:cNvSpPr/>
            <p:nvPr/>
          </p:nvSpPr>
          <p:spPr>
            <a:xfrm>
              <a:off x="1940239" y="3708052"/>
              <a:ext cx="414283" cy="3603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5" name="Ellipse 64"/>
            <p:cNvSpPr/>
            <p:nvPr/>
          </p:nvSpPr>
          <p:spPr>
            <a:xfrm>
              <a:off x="1646591" y="2898453"/>
              <a:ext cx="414282"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6" name="Ellipse 65"/>
            <p:cNvSpPr/>
            <p:nvPr/>
          </p:nvSpPr>
          <p:spPr>
            <a:xfrm>
              <a:off x="2121190" y="1944395"/>
              <a:ext cx="412695"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7" name="Ellipse 66"/>
            <p:cNvSpPr/>
            <p:nvPr/>
          </p:nvSpPr>
          <p:spPr>
            <a:xfrm>
              <a:off x="3033882" y="1584045"/>
              <a:ext cx="412695" cy="3603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8" name="Ellipse 67"/>
            <p:cNvSpPr/>
            <p:nvPr/>
          </p:nvSpPr>
          <p:spPr>
            <a:xfrm>
              <a:off x="4068795" y="1944395"/>
              <a:ext cx="414282"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9" name="Ellipse 68"/>
            <p:cNvSpPr/>
            <p:nvPr/>
          </p:nvSpPr>
          <p:spPr>
            <a:xfrm>
              <a:off x="4527521" y="2898453"/>
              <a:ext cx="414283"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0" name="Ellipse 69"/>
            <p:cNvSpPr/>
            <p:nvPr/>
          </p:nvSpPr>
          <p:spPr>
            <a:xfrm>
              <a:off x="3054516" y="3257216"/>
              <a:ext cx="414283" cy="3603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1" name="Ellipse 70"/>
            <p:cNvSpPr/>
            <p:nvPr/>
          </p:nvSpPr>
          <p:spPr>
            <a:xfrm>
              <a:off x="2533885" y="2682560"/>
              <a:ext cx="414283" cy="35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2" name="Ellipse 71"/>
            <p:cNvSpPr/>
            <p:nvPr/>
          </p:nvSpPr>
          <p:spPr>
            <a:xfrm>
              <a:off x="3630703" y="2717484"/>
              <a:ext cx="412695" cy="3603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182" name="Textfeld 72"/>
            <p:cNvSpPr txBox="1">
              <a:spLocks noChangeArrowheads="1"/>
            </p:cNvSpPr>
            <p:nvPr/>
          </p:nvSpPr>
          <p:spPr bwMode="auto">
            <a:xfrm>
              <a:off x="4250314" y="370790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a:t>
              </a:r>
            </a:p>
          </p:txBody>
        </p:sp>
        <p:sp>
          <p:nvSpPr>
            <p:cNvPr id="6183" name="Textfeld 73"/>
            <p:cNvSpPr txBox="1">
              <a:spLocks noChangeArrowheads="1"/>
            </p:cNvSpPr>
            <p:nvPr/>
          </p:nvSpPr>
          <p:spPr bwMode="auto">
            <a:xfrm>
              <a:off x="4577779" y="287381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2</a:t>
              </a:r>
            </a:p>
          </p:txBody>
        </p:sp>
        <p:sp>
          <p:nvSpPr>
            <p:cNvPr id="6184" name="Textfeld 74"/>
            <p:cNvSpPr txBox="1">
              <a:spLocks noChangeArrowheads="1"/>
            </p:cNvSpPr>
            <p:nvPr/>
          </p:nvSpPr>
          <p:spPr bwMode="auto">
            <a:xfrm>
              <a:off x="4103448" y="19232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3</a:t>
              </a:r>
            </a:p>
          </p:txBody>
        </p:sp>
        <p:sp>
          <p:nvSpPr>
            <p:cNvPr id="6185" name="Textfeld 75"/>
            <p:cNvSpPr txBox="1">
              <a:spLocks noChangeArrowheads="1"/>
            </p:cNvSpPr>
            <p:nvPr/>
          </p:nvSpPr>
          <p:spPr bwMode="auto">
            <a:xfrm>
              <a:off x="3104863" y="15605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4</a:t>
              </a:r>
            </a:p>
          </p:txBody>
        </p:sp>
        <p:sp>
          <p:nvSpPr>
            <p:cNvPr id="6186" name="Textfeld 76"/>
            <p:cNvSpPr txBox="1">
              <a:spLocks noChangeArrowheads="1"/>
            </p:cNvSpPr>
            <p:nvPr/>
          </p:nvSpPr>
          <p:spPr bwMode="auto">
            <a:xfrm>
              <a:off x="2168113" y="193746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5</a:t>
              </a:r>
            </a:p>
          </p:txBody>
        </p:sp>
        <p:sp>
          <p:nvSpPr>
            <p:cNvPr id="6187" name="Textfeld 77"/>
            <p:cNvSpPr txBox="1">
              <a:spLocks noChangeArrowheads="1"/>
            </p:cNvSpPr>
            <p:nvPr/>
          </p:nvSpPr>
          <p:spPr bwMode="auto">
            <a:xfrm>
              <a:off x="1646976" y="291586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6</a:t>
              </a:r>
            </a:p>
          </p:txBody>
        </p:sp>
        <p:sp>
          <p:nvSpPr>
            <p:cNvPr id="6188" name="Textfeld 78"/>
            <p:cNvSpPr txBox="1">
              <a:spLocks noChangeArrowheads="1"/>
            </p:cNvSpPr>
            <p:nvPr/>
          </p:nvSpPr>
          <p:spPr bwMode="auto">
            <a:xfrm>
              <a:off x="1953804" y="369861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7</a:t>
              </a:r>
            </a:p>
          </p:txBody>
        </p:sp>
        <p:sp>
          <p:nvSpPr>
            <p:cNvPr id="6189" name="Textfeld 79"/>
            <p:cNvSpPr txBox="1">
              <a:spLocks noChangeArrowheads="1"/>
            </p:cNvSpPr>
            <p:nvPr/>
          </p:nvSpPr>
          <p:spPr bwMode="auto">
            <a:xfrm>
              <a:off x="3680740" y="268915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8</a:t>
              </a:r>
            </a:p>
          </p:txBody>
        </p:sp>
        <p:sp>
          <p:nvSpPr>
            <p:cNvPr id="6190" name="Textfeld 80"/>
            <p:cNvSpPr txBox="1">
              <a:spLocks noChangeArrowheads="1"/>
            </p:cNvSpPr>
            <p:nvPr/>
          </p:nvSpPr>
          <p:spPr bwMode="auto">
            <a:xfrm>
              <a:off x="2584886" y="267714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9</a:t>
              </a:r>
            </a:p>
          </p:txBody>
        </p:sp>
        <p:sp>
          <p:nvSpPr>
            <p:cNvPr id="6191" name="Textfeld 81"/>
            <p:cNvSpPr txBox="1">
              <a:spLocks noChangeArrowheads="1"/>
            </p:cNvSpPr>
            <p:nvPr/>
          </p:nvSpPr>
          <p:spPr bwMode="auto">
            <a:xfrm>
              <a:off x="3042672" y="324315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10</a:t>
              </a:r>
            </a:p>
          </p:txBody>
        </p:sp>
      </p:grpSp>
      <p:sp>
        <p:nvSpPr>
          <p:cNvPr id="6161" name="Textfeld 82"/>
          <p:cNvSpPr txBox="1">
            <a:spLocks noChangeArrowheads="1"/>
          </p:cNvSpPr>
          <p:nvPr/>
        </p:nvSpPr>
        <p:spPr bwMode="auto">
          <a:xfrm>
            <a:off x="4954588" y="3675063"/>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rot</a:t>
            </a:r>
          </a:p>
        </p:txBody>
      </p:sp>
      <p:sp>
        <p:nvSpPr>
          <p:cNvPr id="6162" name="Textfeld 83"/>
          <p:cNvSpPr txBox="1">
            <a:spLocks noChangeArrowheads="1"/>
          </p:cNvSpPr>
          <p:nvPr/>
        </p:nvSpPr>
        <p:spPr bwMode="auto">
          <a:xfrm>
            <a:off x="5424488" y="254635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weiss</a:t>
            </a:r>
          </a:p>
        </p:txBody>
      </p:sp>
      <p:sp>
        <p:nvSpPr>
          <p:cNvPr id="6163" name="Textfeld 84"/>
          <p:cNvSpPr txBox="1">
            <a:spLocks noChangeArrowheads="1"/>
          </p:cNvSpPr>
          <p:nvPr/>
        </p:nvSpPr>
        <p:spPr bwMode="auto">
          <a:xfrm>
            <a:off x="5011738" y="1536700"/>
            <a:ext cx="103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schwarz</a:t>
            </a:r>
          </a:p>
        </p:txBody>
      </p:sp>
      <p:sp>
        <p:nvSpPr>
          <p:cNvPr id="6164" name="Textfeld 85"/>
          <p:cNvSpPr txBox="1">
            <a:spLocks noChangeArrowheads="1"/>
          </p:cNvSpPr>
          <p:nvPr/>
        </p:nvSpPr>
        <p:spPr bwMode="auto">
          <a:xfrm>
            <a:off x="3206750" y="622300"/>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grün</a:t>
            </a:r>
          </a:p>
        </p:txBody>
      </p:sp>
      <p:sp>
        <p:nvSpPr>
          <p:cNvPr id="6165" name="Textfeld 86"/>
          <p:cNvSpPr txBox="1">
            <a:spLocks noChangeArrowheads="1"/>
          </p:cNvSpPr>
          <p:nvPr/>
        </p:nvSpPr>
        <p:spPr bwMode="auto">
          <a:xfrm>
            <a:off x="1712913" y="1212850"/>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gelb</a:t>
            </a:r>
          </a:p>
        </p:txBody>
      </p:sp>
      <p:sp>
        <p:nvSpPr>
          <p:cNvPr id="6166" name="Textfeld 87"/>
          <p:cNvSpPr txBox="1">
            <a:spLocks noChangeArrowheads="1"/>
          </p:cNvSpPr>
          <p:nvPr/>
        </p:nvSpPr>
        <p:spPr bwMode="auto">
          <a:xfrm>
            <a:off x="1085850" y="24526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grau</a:t>
            </a:r>
          </a:p>
        </p:txBody>
      </p:sp>
      <p:sp>
        <p:nvSpPr>
          <p:cNvPr id="6167" name="Textfeld 88"/>
          <p:cNvSpPr txBox="1">
            <a:spLocks noChangeArrowheads="1"/>
          </p:cNvSpPr>
          <p:nvPr/>
        </p:nvSpPr>
        <p:spPr bwMode="auto">
          <a:xfrm>
            <a:off x="1257300" y="3690938"/>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rosa</a:t>
            </a:r>
          </a:p>
        </p:txBody>
      </p:sp>
      <p:sp>
        <p:nvSpPr>
          <p:cNvPr id="6168" name="Textfeld 89"/>
          <p:cNvSpPr txBox="1">
            <a:spLocks noChangeArrowheads="1"/>
          </p:cNvSpPr>
          <p:nvPr/>
        </p:nvSpPr>
        <p:spPr bwMode="auto">
          <a:xfrm>
            <a:off x="3197225" y="3236913"/>
            <a:ext cx="61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blau</a:t>
            </a:r>
          </a:p>
        </p:txBody>
      </p:sp>
      <p:sp>
        <p:nvSpPr>
          <p:cNvPr id="6169" name="Textfeld 90"/>
          <p:cNvSpPr txBox="1">
            <a:spLocks noChangeArrowheads="1"/>
          </p:cNvSpPr>
          <p:nvPr/>
        </p:nvSpPr>
        <p:spPr bwMode="auto">
          <a:xfrm>
            <a:off x="3800475" y="1985963"/>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braun</a:t>
            </a:r>
          </a:p>
        </p:txBody>
      </p:sp>
      <p:sp>
        <p:nvSpPr>
          <p:cNvPr id="6170" name="Textfeld 91"/>
          <p:cNvSpPr txBox="1">
            <a:spLocks noChangeArrowheads="1"/>
          </p:cNvSpPr>
          <p:nvPr/>
        </p:nvSpPr>
        <p:spPr bwMode="auto">
          <a:xfrm>
            <a:off x="2490788" y="1957388"/>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violette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altLang="de-DE" sz="1400" b="1" dirty="0"/>
              <a:t>Anschlüsse und Stecker für xx</a:t>
            </a:r>
          </a:p>
        </p:txBody>
      </p:sp>
      <p:sp>
        <p:nvSpPr>
          <p:cNvPr id="3075" name="Text Box 19"/>
          <p:cNvSpPr txBox="1">
            <a:spLocks noChangeArrowheads="1"/>
          </p:cNvSpPr>
          <p:nvPr/>
        </p:nvSpPr>
        <p:spPr bwMode="auto">
          <a:xfrm>
            <a:off x="288925" y="625475"/>
            <a:ext cx="1916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200" b="1"/>
              <a:t>Stecker am Fahrerhaus:</a:t>
            </a:r>
          </a:p>
        </p:txBody>
      </p:sp>
      <p:sp>
        <p:nvSpPr>
          <p:cNvPr id="3076" name="Text Box 20"/>
          <p:cNvSpPr txBox="1">
            <a:spLocks noChangeArrowheads="1"/>
          </p:cNvSpPr>
          <p:nvPr/>
        </p:nvSpPr>
        <p:spPr bwMode="auto">
          <a:xfrm>
            <a:off x="160338" y="4408488"/>
            <a:ext cx="2152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200" b="1"/>
              <a:t>Kupplung im Schiffsrumpf:</a:t>
            </a:r>
          </a:p>
        </p:txBody>
      </p:sp>
      <p:sp>
        <p:nvSpPr>
          <p:cNvPr id="3085" name="Text Box 62"/>
          <p:cNvSpPr txBox="1">
            <a:spLocks noChangeArrowheads="1"/>
          </p:cNvSpPr>
          <p:nvPr/>
        </p:nvSpPr>
        <p:spPr bwMode="auto">
          <a:xfrm>
            <a:off x="188913" y="2087563"/>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Farbe</a:t>
            </a:r>
          </a:p>
        </p:txBody>
      </p:sp>
      <p:sp>
        <p:nvSpPr>
          <p:cNvPr id="3086" name="Text Box 63"/>
          <p:cNvSpPr txBox="1">
            <a:spLocks noChangeArrowheads="1"/>
          </p:cNvSpPr>
          <p:nvPr/>
        </p:nvSpPr>
        <p:spPr bwMode="auto">
          <a:xfrm>
            <a:off x="188913" y="3132138"/>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Farbe</a:t>
            </a:r>
          </a:p>
        </p:txBody>
      </p:sp>
      <p:sp>
        <p:nvSpPr>
          <p:cNvPr id="3087" name="Text Box 64"/>
          <p:cNvSpPr txBox="1">
            <a:spLocks noChangeArrowheads="1"/>
          </p:cNvSpPr>
          <p:nvPr/>
        </p:nvSpPr>
        <p:spPr bwMode="auto">
          <a:xfrm>
            <a:off x="188913" y="1317625"/>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Funktion</a:t>
            </a:r>
          </a:p>
        </p:txBody>
      </p:sp>
      <p:sp>
        <p:nvSpPr>
          <p:cNvPr id="3088" name="Text Box 65"/>
          <p:cNvSpPr txBox="1">
            <a:spLocks noChangeArrowheads="1"/>
          </p:cNvSpPr>
          <p:nvPr/>
        </p:nvSpPr>
        <p:spPr bwMode="auto">
          <a:xfrm>
            <a:off x="188913" y="3816350"/>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Funktion</a:t>
            </a:r>
          </a:p>
        </p:txBody>
      </p:sp>
      <p:sp>
        <p:nvSpPr>
          <p:cNvPr id="3133" name="Text Box 62"/>
          <p:cNvSpPr txBox="1">
            <a:spLocks noChangeArrowheads="1"/>
          </p:cNvSpPr>
          <p:nvPr/>
        </p:nvSpPr>
        <p:spPr bwMode="auto">
          <a:xfrm>
            <a:off x="274638" y="6010275"/>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Farbe</a:t>
            </a:r>
          </a:p>
        </p:txBody>
      </p:sp>
      <p:sp>
        <p:nvSpPr>
          <p:cNvPr id="3134" name="Text Box 63"/>
          <p:cNvSpPr txBox="1">
            <a:spLocks noChangeArrowheads="1"/>
          </p:cNvSpPr>
          <p:nvPr/>
        </p:nvSpPr>
        <p:spPr bwMode="auto">
          <a:xfrm>
            <a:off x="274638" y="7054850"/>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Farbe</a:t>
            </a:r>
          </a:p>
        </p:txBody>
      </p:sp>
      <p:sp>
        <p:nvSpPr>
          <p:cNvPr id="3135" name="Text Box 64"/>
          <p:cNvSpPr txBox="1">
            <a:spLocks noChangeArrowheads="1"/>
          </p:cNvSpPr>
          <p:nvPr/>
        </p:nvSpPr>
        <p:spPr bwMode="auto">
          <a:xfrm>
            <a:off x="274638" y="5240338"/>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Funktion</a:t>
            </a:r>
          </a:p>
        </p:txBody>
      </p:sp>
      <p:sp>
        <p:nvSpPr>
          <p:cNvPr id="3136" name="Text Box 65"/>
          <p:cNvSpPr txBox="1">
            <a:spLocks noChangeArrowheads="1"/>
          </p:cNvSpPr>
          <p:nvPr/>
        </p:nvSpPr>
        <p:spPr bwMode="auto">
          <a:xfrm>
            <a:off x="274638" y="7739063"/>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900"/>
              <a:t>Funktion</a:t>
            </a:r>
          </a:p>
        </p:txBody>
      </p:sp>
      <p:sp>
        <p:nvSpPr>
          <p:cNvPr id="3" name="Rechteck 2"/>
          <p:cNvSpPr/>
          <p:nvPr/>
        </p:nvSpPr>
        <p:spPr>
          <a:xfrm>
            <a:off x="3124200" y="1962149"/>
            <a:ext cx="1730376" cy="103822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p:cNvSpPr/>
          <p:nvPr/>
        </p:nvSpPr>
        <p:spPr>
          <a:xfrm>
            <a:off x="3354389" y="2087563"/>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5" name="Ellipse 94"/>
          <p:cNvSpPr/>
          <p:nvPr/>
        </p:nvSpPr>
        <p:spPr>
          <a:xfrm>
            <a:off x="3803651" y="2087563"/>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6" name="Ellipse 95"/>
          <p:cNvSpPr/>
          <p:nvPr/>
        </p:nvSpPr>
        <p:spPr>
          <a:xfrm>
            <a:off x="4295776" y="2087563"/>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7" name="Ellipse 96"/>
          <p:cNvSpPr/>
          <p:nvPr/>
        </p:nvSpPr>
        <p:spPr>
          <a:xfrm>
            <a:off x="3365502" y="2530475"/>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8" name="Ellipse 97"/>
          <p:cNvSpPr/>
          <p:nvPr/>
        </p:nvSpPr>
        <p:spPr>
          <a:xfrm>
            <a:off x="3814764" y="2530475"/>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9" name="Ellipse 98"/>
          <p:cNvSpPr/>
          <p:nvPr/>
        </p:nvSpPr>
        <p:spPr>
          <a:xfrm>
            <a:off x="4306889" y="2530475"/>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 name="Rechteck 100"/>
          <p:cNvSpPr/>
          <p:nvPr/>
        </p:nvSpPr>
        <p:spPr>
          <a:xfrm>
            <a:off x="3124200" y="6120172"/>
            <a:ext cx="1730376" cy="103822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2" name="Ellipse 101"/>
          <p:cNvSpPr/>
          <p:nvPr/>
        </p:nvSpPr>
        <p:spPr>
          <a:xfrm>
            <a:off x="3354389" y="6245586"/>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3" name="Ellipse 102"/>
          <p:cNvSpPr/>
          <p:nvPr/>
        </p:nvSpPr>
        <p:spPr>
          <a:xfrm>
            <a:off x="3803651" y="6245586"/>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4" name="Ellipse 103"/>
          <p:cNvSpPr/>
          <p:nvPr/>
        </p:nvSpPr>
        <p:spPr>
          <a:xfrm>
            <a:off x="4295776" y="6245586"/>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5" name="Ellipse 104"/>
          <p:cNvSpPr/>
          <p:nvPr/>
        </p:nvSpPr>
        <p:spPr>
          <a:xfrm>
            <a:off x="3365502" y="6688498"/>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6" name="Ellipse 105"/>
          <p:cNvSpPr/>
          <p:nvPr/>
        </p:nvSpPr>
        <p:spPr>
          <a:xfrm>
            <a:off x="3814764" y="6688498"/>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7" name="Ellipse 106"/>
          <p:cNvSpPr/>
          <p:nvPr/>
        </p:nvSpPr>
        <p:spPr>
          <a:xfrm>
            <a:off x="4306889" y="6688498"/>
            <a:ext cx="266700" cy="2825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706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96863" y="611188"/>
            <a:ext cx="2454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Anschlussfeld in Fahrerkabine:</a:t>
            </a:r>
          </a:p>
        </p:txBody>
      </p:sp>
      <p:sp>
        <p:nvSpPr>
          <p:cNvPr id="8195" name="Rectangle 205"/>
          <p:cNvSpPr>
            <a:spLocks noChangeArrowheads="1"/>
          </p:cNvSpPr>
          <p:nvPr/>
        </p:nvSpPr>
        <p:spPr bwMode="auto">
          <a:xfrm>
            <a:off x="1546225" y="2728913"/>
            <a:ext cx="2798763"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8196" name="Group 206"/>
          <p:cNvGrpSpPr>
            <a:grpSpLocks/>
          </p:cNvGrpSpPr>
          <p:nvPr/>
        </p:nvGrpSpPr>
        <p:grpSpPr bwMode="auto">
          <a:xfrm>
            <a:off x="1765300" y="2914650"/>
            <a:ext cx="127000" cy="1498600"/>
            <a:chOff x="620" y="1713"/>
            <a:chExt cx="80" cy="944"/>
          </a:xfrm>
        </p:grpSpPr>
        <p:sp>
          <p:nvSpPr>
            <p:cNvPr id="8446"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7"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8"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9"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0"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1"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2"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3"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4"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5"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56"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197" name="Group 218"/>
          <p:cNvGrpSpPr>
            <a:grpSpLocks/>
          </p:cNvGrpSpPr>
          <p:nvPr/>
        </p:nvGrpSpPr>
        <p:grpSpPr bwMode="auto">
          <a:xfrm>
            <a:off x="1968500" y="2914650"/>
            <a:ext cx="127000" cy="1498600"/>
            <a:chOff x="620" y="1713"/>
            <a:chExt cx="80" cy="944"/>
          </a:xfrm>
        </p:grpSpPr>
        <p:sp>
          <p:nvSpPr>
            <p:cNvPr id="8435"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6"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7"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8"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9"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0"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1"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2"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3"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4"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45"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198" name="Group 230"/>
          <p:cNvGrpSpPr>
            <a:grpSpLocks/>
          </p:cNvGrpSpPr>
          <p:nvPr/>
        </p:nvGrpSpPr>
        <p:grpSpPr bwMode="auto">
          <a:xfrm>
            <a:off x="2184400" y="2914650"/>
            <a:ext cx="127000" cy="1498600"/>
            <a:chOff x="620" y="1713"/>
            <a:chExt cx="80" cy="944"/>
          </a:xfrm>
        </p:grpSpPr>
        <p:sp>
          <p:nvSpPr>
            <p:cNvPr id="8424"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5"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6"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7"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8"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9"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0"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1"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2"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3"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34"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199" name="Group 242"/>
          <p:cNvGrpSpPr>
            <a:grpSpLocks/>
          </p:cNvGrpSpPr>
          <p:nvPr/>
        </p:nvGrpSpPr>
        <p:grpSpPr bwMode="auto">
          <a:xfrm>
            <a:off x="2389188" y="2914650"/>
            <a:ext cx="127000" cy="1498600"/>
            <a:chOff x="620" y="1713"/>
            <a:chExt cx="80" cy="944"/>
          </a:xfrm>
        </p:grpSpPr>
        <p:sp>
          <p:nvSpPr>
            <p:cNvPr id="8413"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4"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5"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6"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7"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8"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9"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0"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1"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2"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23"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0" name="Group 254"/>
          <p:cNvGrpSpPr>
            <a:grpSpLocks/>
          </p:cNvGrpSpPr>
          <p:nvPr/>
        </p:nvGrpSpPr>
        <p:grpSpPr bwMode="auto">
          <a:xfrm>
            <a:off x="2581275" y="2914650"/>
            <a:ext cx="127000" cy="1498600"/>
            <a:chOff x="620" y="1713"/>
            <a:chExt cx="80" cy="944"/>
          </a:xfrm>
        </p:grpSpPr>
        <p:sp>
          <p:nvSpPr>
            <p:cNvPr id="8402"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3"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4"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5"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6"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7"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8"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9"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0"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1"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12"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1" name="Group 266"/>
          <p:cNvGrpSpPr>
            <a:grpSpLocks/>
          </p:cNvGrpSpPr>
          <p:nvPr/>
        </p:nvGrpSpPr>
        <p:grpSpPr bwMode="auto">
          <a:xfrm>
            <a:off x="2778125" y="2914650"/>
            <a:ext cx="127000" cy="1498600"/>
            <a:chOff x="620" y="1713"/>
            <a:chExt cx="80" cy="944"/>
          </a:xfrm>
        </p:grpSpPr>
        <p:sp>
          <p:nvSpPr>
            <p:cNvPr id="8391"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2"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3"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4"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5"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6"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7"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8"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9"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0"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401"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2" name="Group 278"/>
          <p:cNvGrpSpPr>
            <a:grpSpLocks/>
          </p:cNvGrpSpPr>
          <p:nvPr/>
        </p:nvGrpSpPr>
        <p:grpSpPr bwMode="auto">
          <a:xfrm>
            <a:off x="2976563" y="2914650"/>
            <a:ext cx="127000" cy="1498600"/>
            <a:chOff x="620" y="1713"/>
            <a:chExt cx="80" cy="944"/>
          </a:xfrm>
        </p:grpSpPr>
        <p:sp>
          <p:nvSpPr>
            <p:cNvPr id="8380"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1"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2"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3"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4"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5"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6"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7"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8"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89"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90"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3" name="Group 290"/>
          <p:cNvGrpSpPr>
            <a:grpSpLocks/>
          </p:cNvGrpSpPr>
          <p:nvPr/>
        </p:nvGrpSpPr>
        <p:grpSpPr bwMode="auto">
          <a:xfrm>
            <a:off x="3192463" y="2914650"/>
            <a:ext cx="127000" cy="1498600"/>
            <a:chOff x="620" y="1713"/>
            <a:chExt cx="80" cy="944"/>
          </a:xfrm>
        </p:grpSpPr>
        <p:sp>
          <p:nvSpPr>
            <p:cNvPr id="8369"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0"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1"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2"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3"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4"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5"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6"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7"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8"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79"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4" name="Group 302"/>
          <p:cNvGrpSpPr>
            <a:grpSpLocks/>
          </p:cNvGrpSpPr>
          <p:nvPr/>
        </p:nvGrpSpPr>
        <p:grpSpPr bwMode="auto">
          <a:xfrm>
            <a:off x="3408363" y="2914650"/>
            <a:ext cx="127000" cy="1498600"/>
            <a:chOff x="620" y="1713"/>
            <a:chExt cx="80" cy="944"/>
          </a:xfrm>
        </p:grpSpPr>
        <p:sp>
          <p:nvSpPr>
            <p:cNvPr id="8358"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9"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0"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1"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2"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3"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4"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5"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6"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7"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68"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5" name="Group 314"/>
          <p:cNvGrpSpPr>
            <a:grpSpLocks/>
          </p:cNvGrpSpPr>
          <p:nvPr/>
        </p:nvGrpSpPr>
        <p:grpSpPr bwMode="auto">
          <a:xfrm>
            <a:off x="3624263" y="2914650"/>
            <a:ext cx="127000" cy="1498600"/>
            <a:chOff x="620" y="1713"/>
            <a:chExt cx="80" cy="944"/>
          </a:xfrm>
        </p:grpSpPr>
        <p:sp>
          <p:nvSpPr>
            <p:cNvPr id="8347"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8"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9"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0"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1"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2"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3"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4"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5"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6"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57"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6" name="Group 326"/>
          <p:cNvGrpSpPr>
            <a:grpSpLocks/>
          </p:cNvGrpSpPr>
          <p:nvPr/>
        </p:nvGrpSpPr>
        <p:grpSpPr bwMode="auto">
          <a:xfrm>
            <a:off x="3840163" y="2914650"/>
            <a:ext cx="127000" cy="1498600"/>
            <a:chOff x="620" y="1713"/>
            <a:chExt cx="80" cy="944"/>
          </a:xfrm>
        </p:grpSpPr>
        <p:sp>
          <p:nvSpPr>
            <p:cNvPr id="8336" name="Rectangle 32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7" name="Oval 32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8" name="Oval 32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9" name="Oval 33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0" name="Oval 33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1" name="Oval 33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2" name="Oval 33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3" name="Oval 33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4" name="Oval 33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5" name="Oval 33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46" name="Oval 33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8207" name="Group 338"/>
          <p:cNvGrpSpPr>
            <a:grpSpLocks/>
          </p:cNvGrpSpPr>
          <p:nvPr/>
        </p:nvGrpSpPr>
        <p:grpSpPr bwMode="auto">
          <a:xfrm>
            <a:off x="4057650" y="2914650"/>
            <a:ext cx="127000" cy="1498600"/>
            <a:chOff x="620" y="1713"/>
            <a:chExt cx="80" cy="944"/>
          </a:xfrm>
        </p:grpSpPr>
        <p:sp>
          <p:nvSpPr>
            <p:cNvPr id="8325" name="Rectangle 33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26" name="Oval 34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27" name="Oval 34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28" name="Oval 34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29" name="Oval 34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0" name="Oval 34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1" name="Oval 34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2" name="Oval 34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3" name="Oval 34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4" name="Oval 34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8335" name="Oval 34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8208" name="Text Box 362"/>
          <p:cNvSpPr txBox="1">
            <a:spLocks noChangeArrowheads="1"/>
          </p:cNvSpPr>
          <p:nvPr/>
        </p:nvSpPr>
        <p:spPr bwMode="auto">
          <a:xfrm>
            <a:off x="1695450" y="43989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8209" name="Text Box 363"/>
          <p:cNvSpPr txBox="1">
            <a:spLocks noChangeArrowheads="1"/>
          </p:cNvSpPr>
          <p:nvPr/>
        </p:nvSpPr>
        <p:spPr bwMode="auto">
          <a:xfrm>
            <a:off x="1897063" y="439102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8210" name="Text Box 364"/>
          <p:cNvSpPr txBox="1">
            <a:spLocks noChangeArrowheads="1"/>
          </p:cNvSpPr>
          <p:nvPr/>
        </p:nvSpPr>
        <p:spPr bwMode="auto">
          <a:xfrm>
            <a:off x="2112963" y="439102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8211" name="Text Box 365"/>
          <p:cNvSpPr txBox="1">
            <a:spLocks noChangeArrowheads="1"/>
          </p:cNvSpPr>
          <p:nvPr/>
        </p:nvSpPr>
        <p:spPr bwMode="auto">
          <a:xfrm>
            <a:off x="2328863" y="439102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8212" name="Text Box 366"/>
          <p:cNvSpPr txBox="1">
            <a:spLocks noChangeArrowheads="1"/>
          </p:cNvSpPr>
          <p:nvPr/>
        </p:nvSpPr>
        <p:spPr bwMode="auto">
          <a:xfrm>
            <a:off x="2689225" y="439102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8213" name="Text Box 367"/>
          <p:cNvSpPr txBox="1">
            <a:spLocks noChangeArrowheads="1"/>
          </p:cNvSpPr>
          <p:nvPr/>
        </p:nvSpPr>
        <p:spPr bwMode="auto">
          <a:xfrm>
            <a:off x="2508250" y="439102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8214" name="Text Box 368"/>
          <p:cNvSpPr txBox="1">
            <a:spLocks noChangeArrowheads="1"/>
          </p:cNvSpPr>
          <p:nvPr/>
        </p:nvSpPr>
        <p:spPr bwMode="auto">
          <a:xfrm>
            <a:off x="2905125" y="439102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8215" name="Text Box 369"/>
          <p:cNvSpPr txBox="1">
            <a:spLocks noChangeArrowheads="1"/>
          </p:cNvSpPr>
          <p:nvPr/>
        </p:nvSpPr>
        <p:spPr bwMode="auto">
          <a:xfrm>
            <a:off x="3121025" y="439102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8216" name="Text Box 370"/>
          <p:cNvSpPr txBox="1">
            <a:spLocks noChangeArrowheads="1"/>
          </p:cNvSpPr>
          <p:nvPr/>
        </p:nvSpPr>
        <p:spPr bwMode="auto">
          <a:xfrm>
            <a:off x="3336925" y="439102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8217" name="Text Box 371"/>
          <p:cNvSpPr txBox="1">
            <a:spLocks noChangeArrowheads="1"/>
          </p:cNvSpPr>
          <p:nvPr/>
        </p:nvSpPr>
        <p:spPr bwMode="auto">
          <a:xfrm>
            <a:off x="3516313" y="439102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8218" name="Text Box 372"/>
          <p:cNvSpPr txBox="1">
            <a:spLocks noChangeArrowheads="1"/>
          </p:cNvSpPr>
          <p:nvPr/>
        </p:nvSpPr>
        <p:spPr bwMode="auto">
          <a:xfrm>
            <a:off x="3732213" y="439102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11</a:t>
            </a:r>
          </a:p>
        </p:txBody>
      </p:sp>
      <p:sp>
        <p:nvSpPr>
          <p:cNvPr id="8219" name="Text Box 373"/>
          <p:cNvSpPr txBox="1">
            <a:spLocks noChangeArrowheads="1"/>
          </p:cNvSpPr>
          <p:nvPr/>
        </p:nvSpPr>
        <p:spPr bwMode="auto">
          <a:xfrm>
            <a:off x="3948113" y="439102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12</a:t>
            </a:r>
          </a:p>
        </p:txBody>
      </p:sp>
      <p:sp>
        <p:nvSpPr>
          <p:cNvPr id="8234" name="Line 556"/>
          <p:cNvSpPr>
            <a:spLocks noChangeShapeType="1"/>
          </p:cNvSpPr>
          <p:nvPr/>
        </p:nvSpPr>
        <p:spPr bwMode="auto">
          <a:xfrm>
            <a:off x="194151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5" name="Line 557"/>
          <p:cNvSpPr>
            <a:spLocks noChangeShapeType="1"/>
          </p:cNvSpPr>
          <p:nvPr/>
        </p:nvSpPr>
        <p:spPr bwMode="auto">
          <a:xfrm>
            <a:off x="215741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6" name="Line 558"/>
          <p:cNvSpPr>
            <a:spLocks noChangeShapeType="1"/>
          </p:cNvSpPr>
          <p:nvPr/>
        </p:nvSpPr>
        <p:spPr bwMode="auto">
          <a:xfrm>
            <a:off x="237331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7" name="Line 559"/>
          <p:cNvSpPr>
            <a:spLocks noChangeShapeType="1"/>
          </p:cNvSpPr>
          <p:nvPr/>
        </p:nvSpPr>
        <p:spPr bwMode="auto">
          <a:xfrm>
            <a:off x="2590800"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8" name="Line 560"/>
          <p:cNvSpPr>
            <a:spLocks noChangeShapeType="1"/>
          </p:cNvSpPr>
          <p:nvPr/>
        </p:nvSpPr>
        <p:spPr bwMode="auto">
          <a:xfrm>
            <a:off x="2770188"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9" name="Line 561"/>
          <p:cNvSpPr>
            <a:spLocks noChangeShapeType="1"/>
          </p:cNvSpPr>
          <p:nvPr/>
        </p:nvSpPr>
        <p:spPr bwMode="auto">
          <a:xfrm>
            <a:off x="2986088"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0" name="Line 562"/>
          <p:cNvSpPr>
            <a:spLocks noChangeShapeType="1"/>
          </p:cNvSpPr>
          <p:nvPr/>
        </p:nvSpPr>
        <p:spPr bwMode="auto">
          <a:xfrm>
            <a:off x="3201988"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1" name="Line 563"/>
          <p:cNvSpPr>
            <a:spLocks noChangeShapeType="1"/>
          </p:cNvSpPr>
          <p:nvPr/>
        </p:nvSpPr>
        <p:spPr bwMode="auto">
          <a:xfrm>
            <a:off x="338296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2" name="Line 564"/>
          <p:cNvSpPr>
            <a:spLocks noChangeShapeType="1"/>
          </p:cNvSpPr>
          <p:nvPr/>
        </p:nvSpPr>
        <p:spPr bwMode="auto">
          <a:xfrm>
            <a:off x="359886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3" name="Line 565"/>
          <p:cNvSpPr>
            <a:spLocks noChangeShapeType="1"/>
          </p:cNvSpPr>
          <p:nvPr/>
        </p:nvSpPr>
        <p:spPr bwMode="auto">
          <a:xfrm>
            <a:off x="381476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4" name="Line 566"/>
          <p:cNvSpPr>
            <a:spLocks noChangeShapeType="1"/>
          </p:cNvSpPr>
          <p:nvPr/>
        </p:nvSpPr>
        <p:spPr bwMode="auto">
          <a:xfrm>
            <a:off x="403066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5" name="Line 576"/>
          <p:cNvSpPr>
            <a:spLocks noChangeShapeType="1"/>
          </p:cNvSpPr>
          <p:nvPr/>
        </p:nvSpPr>
        <p:spPr bwMode="auto">
          <a:xfrm>
            <a:off x="172561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6" name="Line 577"/>
          <p:cNvSpPr>
            <a:spLocks noChangeShapeType="1"/>
          </p:cNvSpPr>
          <p:nvPr/>
        </p:nvSpPr>
        <p:spPr bwMode="auto">
          <a:xfrm>
            <a:off x="1725613" y="1223963"/>
            <a:ext cx="2528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0"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8262" name="Line 566"/>
          <p:cNvSpPr>
            <a:spLocks noChangeShapeType="1"/>
          </p:cNvSpPr>
          <p:nvPr/>
        </p:nvSpPr>
        <p:spPr bwMode="auto">
          <a:xfrm>
            <a:off x="4246563" y="12239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3" name="Line 533"/>
          <p:cNvSpPr>
            <a:spLocks noChangeShapeType="1"/>
          </p:cNvSpPr>
          <p:nvPr/>
        </p:nvSpPr>
        <p:spPr bwMode="auto">
          <a:xfrm flipH="1">
            <a:off x="1904999" y="4651376"/>
            <a:ext cx="9524"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4" name="Line 534"/>
          <p:cNvSpPr>
            <a:spLocks noChangeShapeType="1"/>
          </p:cNvSpPr>
          <p:nvPr/>
        </p:nvSpPr>
        <p:spPr bwMode="auto">
          <a:xfrm>
            <a:off x="2127250" y="4651376"/>
            <a:ext cx="6350"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5" name="Line 535"/>
          <p:cNvSpPr>
            <a:spLocks noChangeShapeType="1"/>
          </p:cNvSpPr>
          <p:nvPr/>
        </p:nvSpPr>
        <p:spPr bwMode="auto">
          <a:xfrm>
            <a:off x="2333625" y="4651376"/>
            <a:ext cx="15875"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6" name="Line 536"/>
          <p:cNvSpPr>
            <a:spLocks noChangeShapeType="1"/>
          </p:cNvSpPr>
          <p:nvPr/>
        </p:nvSpPr>
        <p:spPr bwMode="auto">
          <a:xfrm>
            <a:off x="2546350" y="4651376"/>
            <a:ext cx="7937"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7" name="Line 537"/>
          <p:cNvSpPr>
            <a:spLocks noChangeShapeType="1"/>
          </p:cNvSpPr>
          <p:nvPr/>
        </p:nvSpPr>
        <p:spPr bwMode="auto">
          <a:xfrm>
            <a:off x="2725739" y="4643438"/>
            <a:ext cx="11111" cy="3587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8" name="Line 538"/>
          <p:cNvSpPr>
            <a:spLocks noChangeShapeType="1"/>
          </p:cNvSpPr>
          <p:nvPr/>
        </p:nvSpPr>
        <p:spPr bwMode="auto">
          <a:xfrm>
            <a:off x="2936874" y="4651376"/>
            <a:ext cx="15876"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69" name="Line 539"/>
          <p:cNvSpPr>
            <a:spLocks noChangeShapeType="1"/>
          </p:cNvSpPr>
          <p:nvPr/>
        </p:nvSpPr>
        <p:spPr bwMode="auto">
          <a:xfrm>
            <a:off x="3144838" y="4651376"/>
            <a:ext cx="23812"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0" name="Line 540"/>
          <p:cNvSpPr>
            <a:spLocks noChangeShapeType="1"/>
          </p:cNvSpPr>
          <p:nvPr/>
        </p:nvSpPr>
        <p:spPr bwMode="auto">
          <a:xfrm>
            <a:off x="3346450" y="4651376"/>
            <a:ext cx="3175"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1" name="Line 541"/>
          <p:cNvSpPr>
            <a:spLocks noChangeShapeType="1"/>
          </p:cNvSpPr>
          <p:nvPr/>
        </p:nvSpPr>
        <p:spPr bwMode="auto">
          <a:xfrm>
            <a:off x="4000183" y="4651376"/>
            <a:ext cx="0" cy="3387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2" name="Line 542"/>
          <p:cNvSpPr>
            <a:spLocks noChangeShapeType="1"/>
          </p:cNvSpPr>
          <p:nvPr/>
        </p:nvSpPr>
        <p:spPr bwMode="auto">
          <a:xfrm>
            <a:off x="3767136" y="4651376"/>
            <a:ext cx="14289"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3" name="Line 543"/>
          <p:cNvSpPr>
            <a:spLocks noChangeShapeType="1"/>
          </p:cNvSpPr>
          <p:nvPr/>
        </p:nvSpPr>
        <p:spPr bwMode="auto">
          <a:xfrm>
            <a:off x="3997325" y="6167438"/>
            <a:ext cx="0" cy="2063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4" name="Line 544"/>
          <p:cNvSpPr>
            <a:spLocks noChangeShapeType="1"/>
          </p:cNvSpPr>
          <p:nvPr/>
        </p:nvSpPr>
        <p:spPr bwMode="auto">
          <a:xfrm flipH="1">
            <a:off x="4213225" y="4643438"/>
            <a:ext cx="6350" cy="3587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5" name="Line 553"/>
          <p:cNvSpPr>
            <a:spLocks noChangeShapeType="1"/>
          </p:cNvSpPr>
          <p:nvPr/>
        </p:nvSpPr>
        <p:spPr bwMode="auto">
          <a:xfrm flipH="1">
            <a:off x="1689099" y="4651376"/>
            <a:ext cx="17463"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6" name="Line 555"/>
          <p:cNvSpPr>
            <a:spLocks noChangeShapeType="1"/>
          </p:cNvSpPr>
          <p:nvPr/>
        </p:nvSpPr>
        <p:spPr bwMode="auto">
          <a:xfrm>
            <a:off x="1689100" y="8231188"/>
            <a:ext cx="2524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78" name="Text Box 579"/>
          <p:cNvSpPr txBox="1">
            <a:spLocks noChangeArrowheads="1"/>
          </p:cNvSpPr>
          <p:nvPr/>
        </p:nvSpPr>
        <p:spPr bwMode="auto">
          <a:xfrm rot="-5400000">
            <a:off x="687388" y="7313612"/>
            <a:ext cx="871538" cy="2143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Kabel im Schiff</a:t>
            </a:r>
          </a:p>
        </p:txBody>
      </p:sp>
      <p:sp>
        <p:nvSpPr>
          <p:cNvPr id="8281" name="Text Box 579"/>
          <p:cNvSpPr txBox="1">
            <a:spLocks noChangeArrowheads="1"/>
          </p:cNvSpPr>
          <p:nvPr/>
        </p:nvSpPr>
        <p:spPr bwMode="auto">
          <a:xfrm rot="-5400000">
            <a:off x="513557" y="5291931"/>
            <a:ext cx="1219200" cy="2143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Funktionsbezeichnung</a:t>
            </a:r>
          </a:p>
        </p:txBody>
      </p:sp>
      <p:sp>
        <p:nvSpPr>
          <p:cNvPr id="8282" name="Text Box 579"/>
          <p:cNvSpPr txBox="1">
            <a:spLocks noChangeArrowheads="1"/>
          </p:cNvSpPr>
          <p:nvPr/>
        </p:nvSpPr>
        <p:spPr bwMode="auto">
          <a:xfrm rot="-5400000">
            <a:off x="516732" y="1872456"/>
            <a:ext cx="1212850" cy="2143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Kabel Verteiler Kabine</a:t>
            </a:r>
          </a:p>
        </p:txBody>
      </p:sp>
      <p:sp>
        <p:nvSpPr>
          <p:cNvPr id="8302" name="Line 555"/>
          <p:cNvSpPr>
            <a:spLocks noChangeShapeType="1"/>
          </p:cNvSpPr>
          <p:nvPr/>
        </p:nvSpPr>
        <p:spPr bwMode="auto">
          <a:xfrm>
            <a:off x="1698625" y="6480175"/>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 name="Rechteck 2"/>
          <p:cNvSpPr/>
          <p:nvPr/>
        </p:nvSpPr>
        <p:spPr>
          <a:xfrm>
            <a:off x="5202238" y="4643438"/>
            <a:ext cx="179387" cy="8112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246" name="Rechteck 245"/>
          <p:cNvSpPr/>
          <p:nvPr/>
        </p:nvSpPr>
        <p:spPr>
          <a:xfrm>
            <a:off x="5381625" y="4721225"/>
            <a:ext cx="711200"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8307" name="Text Box 579"/>
          <p:cNvSpPr txBox="1">
            <a:spLocks noChangeArrowheads="1"/>
          </p:cNvSpPr>
          <p:nvPr/>
        </p:nvSpPr>
        <p:spPr bwMode="auto">
          <a:xfrm rot="16200000">
            <a:off x="6137672" y="4815910"/>
            <a:ext cx="705642" cy="215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Stecker zur</a:t>
            </a:r>
          </a:p>
        </p:txBody>
      </p:sp>
      <p:cxnSp>
        <p:nvCxnSpPr>
          <p:cNvPr id="5" name="Gerade Verbindung 4"/>
          <p:cNvCxnSpPr/>
          <p:nvPr/>
        </p:nvCxnSpPr>
        <p:spPr>
          <a:xfrm>
            <a:off x="5768975" y="4167188"/>
            <a:ext cx="0" cy="547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Gerade Verbindung 249"/>
          <p:cNvCxnSpPr/>
          <p:nvPr/>
        </p:nvCxnSpPr>
        <p:spPr>
          <a:xfrm>
            <a:off x="5913438" y="4162425"/>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Gerade Verbindung 250"/>
          <p:cNvCxnSpPr/>
          <p:nvPr/>
        </p:nvCxnSpPr>
        <p:spPr>
          <a:xfrm>
            <a:off x="5624513" y="4162425"/>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Gerade Verbindung 251"/>
          <p:cNvCxnSpPr/>
          <p:nvPr/>
        </p:nvCxnSpPr>
        <p:spPr>
          <a:xfrm>
            <a:off x="5481638" y="4162425"/>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Gerade Verbindung 252"/>
          <p:cNvCxnSpPr/>
          <p:nvPr/>
        </p:nvCxnSpPr>
        <p:spPr>
          <a:xfrm>
            <a:off x="5842000" y="5465763"/>
            <a:ext cx="0" cy="547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Gerade Verbindung 253"/>
          <p:cNvCxnSpPr/>
          <p:nvPr/>
        </p:nvCxnSpPr>
        <p:spPr>
          <a:xfrm>
            <a:off x="5984875" y="5461000"/>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Gerade Verbindung 254"/>
          <p:cNvCxnSpPr/>
          <p:nvPr/>
        </p:nvCxnSpPr>
        <p:spPr>
          <a:xfrm>
            <a:off x="5697538" y="5461000"/>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Gerade Verbindung 255"/>
          <p:cNvCxnSpPr/>
          <p:nvPr/>
        </p:nvCxnSpPr>
        <p:spPr>
          <a:xfrm>
            <a:off x="5553075" y="5461000"/>
            <a:ext cx="0" cy="547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Rechteck 256"/>
          <p:cNvSpPr/>
          <p:nvPr/>
        </p:nvSpPr>
        <p:spPr>
          <a:xfrm>
            <a:off x="5381625" y="5095875"/>
            <a:ext cx="711200" cy="3587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8317" name="Text Box 585"/>
          <p:cNvSpPr txBox="1">
            <a:spLocks noChangeArrowheads="1"/>
          </p:cNvSpPr>
          <p:nvPr/>
        </p:nvSpPr>
        <p:spPr bwMode="auto">
          <a:xfrm rot="16200000">
            <a:off x="5769808" y="38329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5" name="Text Box 585"/>
          <p:cNvSpPr txBox="1">
            <a:spLocks noChangeArrowheads="1"/>
          </p:cNvSpPr>
          <p:nvPr/>
        </p:nvSpPr>
        <p:spPr bwMode="auto">
          <a:xfrm rot="16200000">
            <a:off x="5611692" y="38329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6" name="Text Box 585"/>
          <p:cNvSpPr txBox="1">
            <a:spLocks noChangeArrowheads="1"/>
          </p:cNvSpPr>
          <p:nvPr/>
        </p:nvSpPr>
        <p:spPr bwMode="auto">
          <a:xfrm rot="16200000">
            <a:off x="5475306" y="38408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7" name="Text Box 585"/>
          <p:cNvSpPr txBox="1">
            <a:spLocks noChangeArrowheads="1"/>
          </p:cNvSpPr>
          <p:nvPr/>
        </p:nvSpPr>
        <p:spPr bwMode="auto">
          <a:xfrm rot="16200000">
            <a:off x="5345718" y="38408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8" name="Text Box 585"/>
          <p:cNvSpPr txBox="1">
            <a:spLocks noChangeArrowheads="1"/>
          </p:cNvSpPr>
          <p:nvPr/>
        </p:nvSpPr>
        <p:spPr bwMode="auto">
          <a:xfrm rot="16200000">
            <a:off x="5801965" y="606936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9" name="Text Box 585"/>
          <p:cNvSpPr txBox="1">
            <a:spLocks noChangeArrowheads="1"/>
          </p:cNvSpPr>
          <p:nvPr/>
        </p:nvSpPr>
        <p:spPr bwMode="auto">
          <a:xfrm rot="16200000">
            <a:off x="5643849" y="606936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0" name="Text Box 585"/>
          <p:cNvSpPr txBox="1">
            <a:spLocks noChangeArrowheads="1"/>
          </p:cNvSpPr>
          <p:nvPr/>
        </p:nvSpPr>
        <p:spPr bwMode="auto">
          <a:xfrm rot="16200000">
            <a:off x="5507463" y="607729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1" name="Text Box 585"/>
          <p:cNvSpPr txBox="1">
            <a:spLocks noChangeArrowheads="1"/>
          </p:cNvSpPr>
          <p:nvPr/>
        </p:nvSpPr>
        <p:spPr bwMode="auto">
          <a:xfrm rot="16200000">
            <a:off x="5377875" y="607729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2" name="Text Box 585"/>
          <p:cNvSpPr txBox="1">
            <a:spLocks noChangeArrowheads="1"/>
          </p:cNvSpPr>
          <p:nvPr/>
        </p:nvSpPr>
        <p:spPr bwMode="auto">
          <a:xfrm rot="16200000">
            <a:off x="4003149" y="24014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3" name="Text Box 585"/>
          <p:cNvSpPr txBox="1">
            <a:spLocks noChangeArrowheads="1"/>
          </p:cNvSpPr>
          <p:nvPr/>
        </p:nvSpPr>
        <p:spPr bwMode="auto">
          <a:xfrm rot="16200000">
            <a:off x="3355564" y="24014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4" name="Text Box 585"/>
          <p:cNvSpPr txBox="1">
            <a:spLocks noChangeArrowheads="1"/>
          </p:cNvSpPr>
          <p:nvPr/>
        </p:nvSpPr>
        <p:spPr bwMode="auto">
          <a:xfrm rot="16200000">
            <a:off x="3770349" y="24093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5" name="Text Box 585"/>
          <p:cNvSpPr txBox="1">
            <a:spLocks noChangeArrowheads="1"/>
          </p:cNvSpPr>
          <p:nvPr/>
        </p:nvSpPr>
        <p:spPr bwMode="auto">
          <a:xfrm rot="16200000">
            <a:off x="3579059" y="24093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6" name="Text Box 585"/>
          <p:cNvSpPr txBox="1">
            <a:spLocks noChangeArrowheads="1"/>
          </p:cNvSpPr>
          <p:nvPr/>
        </p:nvSpPr>
        <p:spPr bwMode="auto">
          <a:xfrm rot="16200000">
            <a:off x="3164273" y="239338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7" name="Text Box 585"/>
          <p:cNvSpPr txBox="1">
            <a:spLocks noChangeArrowheads="1"/>
          </p:cNvSpPr>
          <p:nvPr/>
        </p:nvSpPr>
        <p:spPr bwMode="auto">
          <a:xfrm rot="16200000">
            <a:off x="2516688" y="239338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8" name="Text Box 585"/>
          <p:cNvSpPr txBox="1">
            <a:spLocks noChangeArrowheads="1"/>
          </p:cNvSpPr>
          <p:nvPr/>
        </p:nvSpPr>
        <p:spPr bwMode="auto">
          <a:xfrm rot="16200000">
            <a:off x="2931473" y="24013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79" name="Text Box 585"/>
          <p:cNvSpPr txBox="1">
            <a:spLocks noChangeArrowheads="1"/>
          </p:cNvSpPr>
          <p:nvPr/>
        </p:nvSpPr>
        <p:spPr bwMode="auto">
          <a:xfrm rot="16200000">
            <a:off x="2740183" y="24013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0" name="Text Box 585"/>
          <p:cNvSpPr txBox="1">
            <a:spLocks noChangeArrowheads="1"/>
          </p:cNvSpPr>
          <p:nvPr/>
        </p:nvSpPr>
        <p:spPr bwMode="auto">
          <a:xfrm rot="16200000">
            <a:off x="2327546" y="23860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1" name="Text Box 585"/>
          <p:cNvSpPr txBox="1">
            <a:spLocks noChangeArrowheads="1"/>
          </p:cNvSpPr>
          <p:nvPr/>
        </p:nvSpPr>
        <p:spPr bwMode="auto">
          <a:xfrm rot="16200000">
            <a:off x="1679961" y="23860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2" name="Text Box 585"/>
          <p:cNvSpPr txBox="1">
            <a:spLocks noChangeArrowheads="1"/>
          </p:cNvSpPr>
          <p:nvPr/>
        </p:nvSpPr>
        <p:spPr bwMode="auto">
          <a:xfrm rot="16200000">
            <a:off x="2094746" y="23939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3" name="Text Box 585"/>
          <p:cNvSpPr txBox="1">
            <a:spLocks noChangeArrowheads="1"/>
          </p:cNvSpPr>
          <p:nvPr/>
        </p:nvSpPr>
        <p:spPr bwMode="auto">
          <a:xfrm rot="16200000">
            <a:off x="1903456" y="23939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4" name="Line 542"/>
          <p:cNvSpPr>
            <a:spLocks noChangeShapeType="1"/>
          </p:cNvSpPr>
          <p:nvPr/>
        </p:nvSpPr>
        <p:spPr bwMode="auto">
          <a:xfrm>
            <a:off x="3546475" y="4651376"/>
            <a:ext cx="14289" cy="3579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5" name="Text Box 585"/>
          <p:cNvSpPr txBox="1">
            <a:spLocks noChangeArrowheads="1"/>
          </p:cNvSpPr>
          <p:nvPr/>
        </p:nvSpPr>
        <p:spPr bwMode="auto">
          <a:xfrm rot="16200000">
            <a:off x="3980826" y="61894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6" name="Text Box 585"/>
          <p:cNvSpPr txBox="1">
            <a:spLocks noChangeArrowheads="1"/>
          </p:cNvSpPr>
          <p:nvPr/>
        </p:nvSpPr>
        <p:spPr bwMode="auto">
          <a:xfrm rot="16200000">
            <a:off x="3333241" y="61894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7" name="Text Box 585"/>
          <p:cNvSpPr txBox="1">
            <a:spLocks noChangeArrowheads="1"/>
          </p:cNvSpPr>
          <p:nvPr/>
        </p:nvSpPr>
        <p:spPr bwMode="auto">
          <a:xfrm rot="16200000">
            <a:off x="3748026" y="619735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8" name="Text Box 585"/>
          <p:cNvSpPr txBox="1">
            <a:spLocks noChangeArrowheads="1"/>
          </p:cNvSpPr>
          <p:nvPr/>
        </p:nvSpPr>
        <p:spPr bwMode="auto">
          <a:xfrm rot="16200000">
            <a:off x="3556736" y="619735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89" name="Text Box 585"/>
          <p:cNvSpPr txBox="1">
            <a:spLocks noChangeArrowheads="1"/>
          </p:cNvSpPr>
          <p:nvPr/>
        </p:nvSpPr>
        <p:spPr bwMode="auto">
          <a:xfrm rot="16200000">
            <a:off x="3141950" y="618139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0" name="Text Box 585"/>
          <p:cNvSpPr txBox="1">
            <a:spLocks noChangeArrowheads="1"/>
          </p:cNvSpPr>
          <p:nvPr/>
        </p:nvSpPr>
        <p:spPr bwMode="auto">
          <a:xfrm rot="16200000">
            <a:off x="2494365" y="618139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1" name="Text Box 585"/>
          <p:cNvSpPr txBox="1">
            <a:spLocks noChangeArrowheads="1"/>
          </p:cNvSpPr>
          <p:nvPr/>
        </p:nvSpPr>
        <p:spPr bwMode="auto">
          <a:xfrm rot="16200000">
            <a:off x="2909150" y="61893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2" name="Text Box 585"/>
          <p:cNvSpPr txBox="1">
            <a:spLocks noChangeArrowheads="1"/>
          </p:cNvSpPr>
          <p:nvPr/>
        </p:nvSpPr>
        <p:spPr bwMode="auto">
          <a:xfrm rot="16200000">
            <a:off x="2717860" y="61893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3" name="Text Box 585"/>
          <p:cNvSpPr txBox="1">
            <a:spLocks noChangeArrowheads="1"/>
          </p:cNvSpPr>
          <p:nvPr/>
        </p:nvSpPr>
        <p:spPr bwMode="auto">
          <a:xfrm rot="16200000">
            <a:off x="2305223" y="61740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4" name="Text Box 585"/>
          <p:cNvSpPr txBox="1">
            <a:spLocks noChangeArrowheads="1"/>
          </p:cNvSpPr>
          <p:nvPr/>
        </p:nvSpPr>
        <p:spPr bwMode="auto">
          <a:xfrm rot="16200000">
            <a:off x="1657638" y="61740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5" name="Text Box 585"/>
          <p:cNvSpPr txBox="1">
            <a:spLocks noChangeArrowheads="1"/>
          </p:cNvSpPr>
          <p:nvPr/>
        </p:nvSpPr>
        <p:spPr bwMode="auto">
          <a:xfrm rot="16200000">
            <a:off x="2072423" y="618195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6" name="Text Box 585"/>
          <p:cNvSpPr txBox="1">
            <a:spLocks noChangeArrowheads="1"/>
          </p:cNvSpPr>
          <p:nvPr/>
        </p:nvSpPr>
        <p:spPr bwMode="auto">
          <a:xfrm rot="16200000">
            <a:off x="1881133" y="618195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7" name="Text Box 585"/>
          <p:cNvSpPr txBox="1">
            <a:spLocks noChangeArrowheads="1"/>
          </p:cNvSpPr>
          <p:nvPr/>
        </p:nvSpPr>
        <p:spPr bwMode="auto">
          <a:xfrm rot="16200000">
            <a:off x="3964276" y="79147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8" name="Text Box 585"/>
          <p:cNvSpPr txBox="1">
            <a:spLocks noChangeArrowheads="1"/>
          </p:cNvSpPr>
          <p:nvPr/>
        </p:nvSpPr>
        <p:spPr bwMode="auto">
          <a:xfrm rot="16200000">
            <a:off x="3316691" y="79147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9" name="Text Box 585"/>
          <p:cNvSpPr txBox="1">
            <a:spLocks noChangeArrowheads="1"/>
          </p:cNvSpPr>
          <p:nvPr/>
        </p:nvSpPr>
        <p:spPr bwMode="auto">
          <a:xfrm rot="16200000">
            <a:off x="3731476" y="792264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0" name="Text Box 585"/>
          <p:cNvSpPr txBox="1">
            <a:spLocks noChangeArrowheads="1"/>
          </p:cNvSpPr>
          <p:nvPr/>
        </p:nvSpPr>
        <p:spPr bwMode="auto">
          <a:xfrm rot="16200000">
            <a:off x="3540186" y="792264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1" name="Text Box 585"/>
          <p:cNvSpPr txBox="1">
            <a:spLocks noChangeArrowheads="1"/>
          </p:cNvSpPr>
          <p:nvPr/>
        </p:nvSpPr>
        <p:spPr bwMode="auto">
          <a:xfrm rot="16200000">
            <a:off x="3125400" y="790669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2" name="Text Box 585"/>
          <p:cNvSpPr txBox="1">
            <a:spLocks noChangeArrowheads="1"/>
          </p:cNvSpPr>
          <p:nvPr/>
        </p:nvSpPr>
        <p:spPr bwMode="auto">
          <a:xfrm rot="16200000">
            <a:off x="2477815" y="790669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3" name="Text Box 585"/>
          <p:cNvSpPr txBox="1">
            <a:spLocks noChangeArrowheads="1"/>
          </p:cNvSpPr>
          <p:nvPr/>
        </p:nvSpPr>
        <p:spPr bwMode="auto">
          <a:xfrm rot="16200000">
            <a:off x="2892600" y="791463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4" name="Text Box 585"/>
          <p:cNvSpPr txBox="1">
            <a:spLocks noChangeArrowheads="1"/>
          </p:cNvSpPr>
          <p:nvPr/>
        </p:nvSpPr>
        <p:spPr bwMode="auto">
          <a:xfrm rot="16200000">
            <a:off x="2701310" y="791463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5" name="Text Box 585"/>
          <p:cNvSpPr txBox="1">
            <a:spLocks noChangeArrowheads="1"/>
          </p:cNvSpPr>
          <p:nvPr/>
        </p:nvSpPr>
        <p:spPr bwMode="auto">
          <a:xfrm rot="16200000">
            <a:off x="2288673" y="78993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6" name="Text Box 585"/>
          <p:cNvSpPr txBox="1">
            <a:spLocks noChangeArrowheads="1"/>
          </p:cNvSpPr>
          <p:nvPr/>
        </p:nvSpPr>
        <p:spPr bwMode="auto">
          <a:xfrm rot="16200000">
            <a:off x="1641088" y="78993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7" name="Text Box 585"/>
          <p:cNvSpPr txBox="1">
            <a:spLocks noChangeArrowheads="1"/>
          </p:cNvSpPr>
          <p:nvPr/>
        </p:nvSpPr>
        <p:spPr bwMode="auto">
          <a:xfrm rot="16200000">
            <a:off x="2055873" y="790724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8" name="Text Box 585"/>
          <p:cNvSpPr txBox="1">
            <a:spLocks noChangeArrowheads="1"/>
          </p:cNvSpPr>
          <p:nvPr/>
        </p:nvSpPr>
        <p:spPr bwMode="auto">
          <a:xfrm rot="16200000">
            <a:off x="1864583" y="790724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Tree>
    <p:extLst>
      <p:ext uri="{BB962C8B-B14F-4D97-AF65-F5344CB8AC3E}">
        <p14:creationId xmlns:p14="http://schemas.microsoft.com/office/powerpoint/2010/main" val="150021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85775" y="841375"/>
            <a:ext cx="203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Anschlussfeld im Rumpf </a:t>
            </a:r>
          </a:p>
          <a:p>
            <a:pPr algn="ctr" eaLnBrk="1" hangingPunct="1"/>
            <a:r>
              <a:rPr lang="de-CH" altLang="de-DE" sz="1200" b="1" dirty="0"/>
              <a:t>für xx:</a:t>
            </a:r>
          </a:p>
        </p:txBody>
      </p:sp>
      <p:sp>
        <p:nvSpPr>
          <p:cNvPr id="7171" name="Rectangle 205"/>
          <p:cNvSpPr>
            <a:spLocks noChangeArrowheads="1"/>
          </p:cNvSpPr>
          <p:nvPr/>
        </p:nvSpPr>
        <p:spPr bwMode="auto">
          <a:xfrm>
            <a:off x="300038" y="3487738"/>
            <a:ext cx="2373312"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7172" name="Group 206"/>
          <p:cNvGrpSpPr>
            <a:grpSpLocks/>
          </p:cNvGrpSpPr>
          <p:nvPr/>
        </p:nvGrpSpPr>
        <p:grpSpPr bwMode="auto">
          <a:xfrm>
            <a:off x="519113" y="3673475"/>
            <a:ext cx="127000" cy="1498600"/>
            <a:chOff x="620" y="1713"/>
            <a:chExt cx="80" cy="944"/>
          </a:xfrm>
        </p:grpSpPr>
        <p:sp>
          <p:nvSpPr>
            <p:cNvPr id="7544"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5"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6"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7"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8"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9"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0"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1"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2"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3"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4"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3" name="Group 218"/>
          <p:cNvGrpSpPr>
            <a:grpSpLocks/>
          </p:cNvGrpSpPr>
          <p:nvPr/>
        </p:nvGrpSpPr>
        <p:grpSpPr bwMode="auto">
          <a:xfrm>
            <a:off x="722313" y="3673475"/>
            <a:ext cx="127000" cy="1498600"/>
            <a:chOff x="620" y="1713"/>
            <a:chExt cx="80" cy="944"/>
          </a:xfrm>
        </p:grpSpPr>
        <p:sp>
          <p:nvSpPr>
            <p:cNvPr id="7533"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4"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5"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6"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7"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8"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9"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0"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1"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2"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3"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4" name="Group 230"/>
          <p:cNvGrpSpPr>
            <a:grpSpLocks/>
          </p:cNvGrpSpPr>
          <p:nvPr/>
        </p:nvGrpSpPr>
        <p:grpSpPr bwMode="auto">
          <a:xfrm>
            <a:off x="938213" y="3673475"/>
            <a:ext cx="127000" cy="1498600"/>
            <a:chOff x="620" y="1713"/>
            <a:chExt cx="80" cy="944"/>
          </a:xfrm>
        </p:grpSpPr>
        <p:sp>
          <p:nvSpPr>
            <p:cNvPr id="7522"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3"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4"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5"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6"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7"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8"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9"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0"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1"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2"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5" name="Group 242"/>
          <p:cNvGrpSpPr>
            <a:grpSpLocks/>
          </p:cNvGrpSpPr>
          <p:nvPr/>
        </p:nvGrpSpPr>
        <p:grpSpPr bwMode="auto">
          <a:xfrm>
            <a:off x="1143000" y="3673475"/>
            <a:ext cx="127000" cy="1498600"/>
            <a:chOff x="620" y="1713"/>
            <a:chExt cx="80" cy="944"/>
          </a:xfrm>
        </p:grpSpPr>
        <p:sp>
          <p:nvSpPr>
            <p:cNvPr id="7511"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2"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3"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4"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5"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6"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7"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8"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9"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0"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1"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6" name="Group 254"/>
          <p:cNvGrpSpPr>
            <a:grpSpLocks/>
          </p:cNvGrpSpPr>
          <p:nvPr/>
        </p:nvGrpSpPr>
        <p:grpSpPr bwMode="auto">
          <a:xfrm>
            <a:off x="1335088" y="3673475"/>
            <a:ext cx="127000" cy="1498600"/>
            <a:chOff x="620" y="1713"/>
            <a:chExt cx="80" cy="944"/>
          </a:xfrm>
        </p:grpSpPr>
        <p:sp>
          <p:nvSpPr>
            <p:cNvPr id="7500"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1"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2"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3"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4"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5"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6"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7"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8"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9"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0"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7" name="Group 266"/>
          <p:cNvGrpSpPr>
            <a:grpSpLocks/>
          </p:cNvGrpSpPr>
          <p:nvPr/>
        </p:nvGrpSpPr>
        <p:grpSpPr bwMode="auto">
          <a:xfrm>
            <a:off x="1531938" y="3673475"/>
            <a:ext cx="127000" cy="1498600"/>
            <a:chOff x="620" y="1713"/>
            <a:chExt cx="80" cy="944"/>
          </a:xfrm>
        </p:grpSpPr>
        <p:sp>
          <p:nvSpPr>
            <p:cNvPr id="7489"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0"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1"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2"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3"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4"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5"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6"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7"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8"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9"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8" name="Group 278"/>
          <p:cNvGrpSpPr>
            <a:grpSpLocks/>
          </p:cNvGrpSpPr>
          <p:nvPr/>
        </p:nvGrpSpPr>
        <p:grpSpPr bwMode="auto">
          <a:xfrm>
            <a:off x="1730375" y="3673475"/>
            <a:ext cx="127000" cy="1498600"/>
            <a:chOff x="620" y="1713"/>
            <a:chExt cx="80" cy="944"/>
          </a:xfrm>
        </p:grpSpPr>
        <p:sp>
          <p:nvSpPr>
            <p:cNvPr id="7478"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9"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0"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1"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2"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3"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4"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5"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6"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7"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8"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9" name="Group 290"/>
          <p:cNvGrpSpPr>
            <a:grpSpLocks/>
          </p:cNvGrpSpPr>
          <p:nvPr/>
        </p:nvGrpSpPr>
        <p:grpSpPr bwMode="auto">
          <a:xfrm>
            <a:off x="1946275" y="3673475"/>
            <a:ext cx="127000" cy="1498600"/>
            <a:chOff x="620" y="1713"/>
            <a:chExt cx="80" cy="944"/>
          </a:xfrm>
        </p:grpSpPr>
        <p:sp>
          <p:nvSpPr>
            <p:cNvPr id="7467"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8"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9"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0"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1"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2"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3"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4"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5"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6"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7"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80" name="Group 302"/>
          <p:cNvGrpSpPr>
            <a:grpSpLocks/>
          </p:cNvGrpSpPr>
          <p:nvPr/>
        </p:nvGrpSpPr>
        <p:grpSpPr bwMode="auto">
          <a:xfrm>
            <a:off x="2162175" y="3673475"/>
            <a:ext cx="127000" cy="1498600"/>
            <a:chOff x="620" y="1713"/>
            <a:chExt cx="80" cy="944"/>
          </a:xfrm>
        </p:grpSpPr>
        <p:sp>
          <p:nvSpPr>
            <p:cNvPr id="7456"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7"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8"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9"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0"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1"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2"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3"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4"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5"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6"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81" name="Group 314"/>
          <p:cNvGrpSpPr>
            <a:grpSpLocks/>
          </p:cNvGrpSpPr>
          <p:nvPr/>
        </p:nvGrpSpPr>
        <p:grpSpPr bwMode="auto">
          <a:xfrm>
            <a:off x="2378075" y="3673475"/>
            <a:ext cx="127000" cy="1498600"/>
            <a:chOff x="620" y="1713"/>
            <a:chExt cx="80" cy="944"/>
          </a:xfrm>
        </p:grpSpPr>
        <p:sp>
          <p:nvSpPr>
            <p:cNvPr id="7445"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6"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7"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8"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9"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0"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1"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2"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3"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4"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5"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7182" name="Text Box 362"/>
          <p:cNvSpPr txBox="1">
            <a:spLocks noChangeArrowheads="1"/>
          </p:cNvSpPr>
          <p:nvPr/>
        </p:nvSpPr>
        <p:spPr bwMode="auto">
          <a:xfrm>
            <a:off x="449263" y="5157788"/>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7183" name="Text Box 363"/>
          <p:cNvSpPr txBox="1">
            <a:spLocks noChangeArrowheads="1"/>
          </p:cNvSpPr>
          <p:nvPr/>
        </p:nvSpPr>
        <p:spPr bwMode="auto">
          <a:xfrm>
            <a:off x="6508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7184" name="Text Box 364"/>
          <p:cNvSpPr txBox="1">
            <a:spLocks noChangeArrowheads="1"/>
          </p:cNvSpPr>
          <p:nvPr/>
        </p:nvSpPr>
        <p:spPr bwMode="auto">
          <a:xfrm>
            <a:off x="8667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7185" name="Text Box 365"/>
          <p:cNvSpPr txBox="1">
            <a:spLocks noChangeArrowheads="1"/>
          </p:cNvSpPr>
          <p:nvPr/>
        </p:nvSpPr>
        <p:spPr bwMode="auto">
          <a:xfrm>
            <a:off x="10826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7186" name="Text Box 366"/>
          <p:cNvSpPr txBox="1">
            <a:spLocks noChangeArrowheads="1"/>
          </p:cNvSpPr>
          <p:nvPr/>
        </p:nvSpPr>
        <p:spPr bwMode="auto">
          <a:xfrm>
            <a:off x="14430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7187" name="Text Box 367"/>
          <p:cNvSpPr txBox="1">
            <a:spLocks noChangeArrowheads="1"/>
          </p:cNvSpPr>
          <p:nvPr/>
        </p:nvSpPr>
        <p:spPr bwMode="auto">
          <a:xfrm>
            <a:off x="1262063"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7188" name="Text Box 368"/>
          <p:cNvSpPr txBox="1">
            <a:spLocks noChangeArrowheads="1"/>
          </p:cNvSpPr>
          <p:nvPr/>
        </p:nvSpPr>
        <p:spPr bwMode="auto">
          <a:xfrm>
            <a:off x="16589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7189" name="Text Box 369"/>
          <p:cNvSpPr txBox="1">
            <a:spLocks noChangeArrowheads="1"/>
          </p:cNvSpPr>
          <p:nvPr/>
        </p:nvSpPr>
        <p:spPr bwMode="auto">
          <a:xfrm>
            <a:off x="18748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7190" name="Text Box 370"/>
          <p:cNvSpPr txBox="1">
            <a:spLocks noChangeArrowheads="1"/>
          </p:cNvSpPr>
          <p:nvPr/>
        </p:nvSpPr>
        <p:spPr bwMode="auto">
          <a:xfrm>
            <a:off x="20907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7191" name="Text Box 371"/>
          <p:cNvSpPr txBox="1">
            <a:spLocks noChangeArrowheads="1"/>
          </p:cNvSpPr>
          <p:nvPr/>
        </p:nvSpPr>
        <p:spPr bwMode="auto">
          <a:xfrm>
            <a:off x="2270125" y="5149850"/>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7192" name="Line 533"/>
          <p:cNvSpPr>
            <a:spLocks noChangeShapeType="1"/>
          </p:cNvSpPr>
          <p:nvPr/>
        </p:nvSpPr>
        <p:spPr bwMode="auto">
          <a:xfrm>
            <a:off x="6588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3" name="Line 534"/>
          <p:cNvSpPr>
            <a:spLocks noChangeShapeType="1"/>
          </p:cNvSpPr>
          <p:nvPr/>
        </p:nvSpPr>
        <p:spPr bwMode="auto">
          <a:xfrm>
            <a:off x="8747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4" name="Line 535"/>
          <p:cNvSpPr>
            <a:spLocks noChangeShapeType="1"/>
          </p:cNvSpPr>
          <p:nvPr/>
        </p:nvSpPr>
        <p:spPr bwMode="auto">
          <a:xfrm>
            <a:off x="10906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5" name="Line 536"/>
          <p:cNvSpPr>
            <a:spLocks noChangeShapeType="1"/>
          </p:cNvSpPr>
          <p:nvPr/>
        </p:nvSpPr>
        <p:spPr bwMode="auto">
          <a:xfrm>
            <a:off x="1308100"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6" name="Line 537"/>
          <p:cNvSpPr>
            <a:spLocks noChangeShapeType="1"/>
          </p:cNvSpPr>
          <p:nvPr/>
        </p:nvSpPr>
        <p:spPr bwMode="auto">
          <a:xfrm>
            <a:off x="14874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7" name="Line 538"/>
          <p:cNvSpPr>
            <a:spLocks noChangeShapeType="1"/>
          </p:cNvSpPr>
          <p:nvPr/>
        </p:nvSpPr>
        <p:spPr bwMode="auto">
          <a:xfrm>
            <a:off x="17033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8" name="Line 539"/>
          <p:cNvSpPr>
            <a:spLocks noChangeShapeType="1"/>
          </p:cNvSpPr>
          <p:nvPr/>
        </p:nvSpPr>
        <p:spPr bwMode="auto">
          <a:xfrm>
            <a:off x="19192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9" name="Line 540"/>
          <p:cNvSpPr>
            <a:spLocks noChangeShapeType="1"/>
          </p:cNvSpPr>
          <p:nvPr/>
        </p:nvSpPr>
        <p:spPr bwMode="auto">
          <a:xfrm>
            <a:off x="21002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0" name="Line 541"/>
          <p:cNvSpPr>
            <a:spLocks noChangeShapeType="1"/>
          </p:cNvSpPr>
          <p:nvPr/>
        </p:nvSpPr>
        <p:spPr bwMode="auto">
          <a:xfrm>
            <a:off x="23161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1" name="Line 542"/>
          <p:cNvSpPr>
            <a:spLocks noChangeShapeType="1"/>
          </p:cNvSpPr>
          <p:nvPr/>
        </p:nvSpPr>
        <p:spPr bwMode="auto">
          <a:xfrm>
            <a:off x="25320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2" name="Line 553"/>
          <p:cNvSpPr>
            <a:spLocks noChangeShapeType="1"/>
          </p:cNvSpPr>
          <p:nvPr/>
        </p:nvSpPr>
        <p:spPr bwMode="auto">
          <a:xfrm>
            <a:off x="4429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3" name="Line 555"/>
          <p:cNvSpPr>
            <a:spLocks noChangeShapeType="1"/>
          </p:cNvSpPr>
          <p:nvPr/>
        </p:nvSpPr>
        <p:spPr bwMode="auto">
          <a:xfrm flipV="1">
            <a:off x="442912" y="6910387"/>
            <a:ext cx="2089151"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4" name="Line 556"/>
          <p:cNvSpPr>
            <a:spLocks noChangeShapeType="1"/>
          </p:cNvSpPr>
          <p:nvPr/>
        </p:nvSpPr>
        <p:spPr bwMode="auto">
          <a:xfrm>
            <a:off x="6953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5" name="Line 557"/>
          <p:cNvSpPr>
            <a:spLocks noChangeShapeType="1"/>
          </p:cNvSpPr>
          <p:nvPr/>
        </p:nvSpPr>
        <p:spPr bwMode="auto">
          <a:xfrm>
            <a:off x="9112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6" name="Line 558"/>
          <p:cNvSpPr>
            <a:spLocks noChangeShapeType="1"/>
          </p:cNvSpPr>
          <p:nvPr/>
        </p:nvSpPr>
        <p:spPr bwMode="auto">
          <a:xfrm>
            <a:off x="11271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7" name="Line 559"/>
          <p:cNvSpPr>
            <a:spLocks noChangeShapeType="1"/>
          </p:cNvSpPr>
          <p:nvPr/>
        </p:nvSpPr>
        <p:spPr bwMode="auto">
          <a:xfrm>
            <a:off x="1344613"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8" name="Line 560"/>
          <p:cNvSpPr>
            <a:spLocks noChangeShapeType="1"/>
          </p:cNvSpPr>
          <p:nvPr/>
        </p:nvSpPr>
        <p:spPr bwMode="auto">
          <a:xfrm>
            <a:off x="15240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9" name="Line 561"/>
          <p:cNvSpPr>
            <a:spLocks noChangeShapeType="1"/>
          </p:cNvSpPr>
          <p:nvPr/>
        </p:nvSpPr>
        <p:spPr bwMode="auto">
          <a:xfrm>
            <a:off x="17399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0" name="Line 562"/>
          <p:cNvSpPr>
            <a:spLocks noChangeShapeType="1"/>
          </p:cNvSpPr>
          <p:nvPr/>
        </p:nvSpPr>
        <p:spPr bwMode="auto">
          <a:xfrm>
            <a:off x="19558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1" name="Line 563"/>
          <p:cNvSpPr>
            <a:spLocks noChangeShapeType="1"/>
          </p:cNvSpPr>
          <p:nvPr/>
        </p:nvSpPr>
        <p:spPr bwMode="auto">
          <a:xfrm>
            <a:off x="21367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2" name="Line 564"/>
          <p:cNvSpPr>
            <a:spLocks noChangeShapeType="1"/>
          </p:cNvSpPr>
          <p:nvPr/>
        </p:nvSpPr>
        <p:spPr bwMode="auto">
          <a:xfrm>
            <a:off x="23526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3" name="Line 565"/>
          <p:cNvSpPr>
            <a:spLocks noChangeShapeType="1"/>
          </p:cNvSpPr>
          <p:nvPr/>
        </p:nvSpPr>
        <p:spPr bwMode="auto">
          <a:xfrm>
            <a:off x="25685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4" name="Line 576"/>
          <p:cNvSpPr>
            <a:spLocks noChangeShapeType="1"/>
          </p:cNvSpPr>
          <p:nvPr/>
        </p:nvSpPr>
        <p:spPr bwMode="auto">
          <a:xfrm>
            <a:off x="4794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5" name="Line 577"/>
          <p:cNvSpPr>
            <a:spLocks noChangeShapeType="1"/>
          </p:cNvSpPr>
          <p:nvPr/>
        </p:nvSpPr>
        <p:spPr bwMode="auto">
          <a:xfrm>
            <a:off x="479425" y="1982788"/>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6" name="Text Box 578"/>
          <p:cNvSpPr txBox="1">
            <a:spLocks noChangeArrowheads="1"/>
          </p:cNvSpPr>
          <p:nvPr/>
        </p:nvSpPr>
        <p:spPr bwMode="auto">
          <a:xfrm rot="16200000">
            <a:off x="2280484" y="664796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7" name="Text Box 579"/>
          <p:cNvSpPr txBox="1">
            <a:spLocks noChangeArrowheads="1"/>
          </p:cNvSpPr>
          <p:nvPr/>
        </p:nvSpPr>
        <p:spPr bwMode="auto">
          <a:xfrm rot="16200000">
            <a:off x="399524" y="666137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8" name="Text Box 584"/>
          <p:cNvSpPr txBox="1">
            <a:spLocks noChangeArrowheads="1"/>
          </p:cNvSpPr>
          <p:nvPr/>
        </p:nvSpPr>
        <p:spPr bwMode="auto">
          <a:xfrm rot="16200000">
            <a:off x="886997" y="3225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9" name="Text Box 585"/>
          <p:cNvSpPr txBox="1">
            <a:spLocks noChangeArrowheads="1"/>
          </p:cNvSpPr>
          <p:nvPr/>
        </p:nvSpPr>
        <p:spPr bwMode="auto">
          <a:xfrm rot="16200000">
            <a:off x="2311441" y="32443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0" name="Text Box 586"/>
          <p:cNvSpPr txBox="1">
            <a:spLocks noChangeArrowheads="1"/>
          </p:cNvSpPr>
          <p:nvPr/>
        </p:nvSpPr>
        <p:spPr bwMode="auto">
          <a:xfrm rot="16200000">
            <a:off x="1100406" y="32229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1" name="Text Box 587"/>
          <p:cNvSpPr txBox="1">
            <a:spLocks noChangeArrowheads="1"/>
          </p:cNvSpPr>
          <p:nvPr/>
        </p:nvSpPr>
        <p:spPr bwMode="auto">
          <a:xfrm rot="16200000">
            <a:off x="447715" y="322301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2" name="Text Box 590"/>
          <p:cNvSpPr txBox="1">
            <a:spLocks noChangeArrowheads="1"/>
          </p:cNvSpPr>
          <p:nvPr/>
        </p:nvSpPr>
        <p:spPr bwMode="auto">
          <a:xfrm rot="16200000">
            <a:off x="660440"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3" name="Text Box 591"/>
          <p:cNvSpPr txBox="1">
            <a:spLocks noChangeArrowheads="1"/>
          </p:cNvSpPr>
          <p:nvPr/>
        </p:nvSpPr>
        <p:spPr bwMode="auto">
          <a:xfrm rot="16200000">
            <a:off x="1693902" y="322285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4" name="Text Box 593"/>
          <p:cNvSpPr txBox="1">
            <a:spLocks noChangeArrowheads="1"/>
          </p:cNvSpPr>
          <p:nvPr/>
        </p:nvSpPr>
        <p:spPr bwMode="auto">
          <a:xfrm rot="16200000">
            <a:off x="2103478"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5" name="Text Box 600"/>
          <p:cNvSpPr txBox="1">
            <a:spLocks noChangeArrowheads="1"/>
          </p:cNvSpPr>
          <p:nvPr/>
        </p:nvSpPr>
        <p:spPr bwMode="auto">
          <a:xfrm rot="16200000">
            <a:off x="1908214" y="322285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6" name="Text Box 601"/>
          <p:cNvSpPr txBox="1">
            <a:spLocks noChangeArrowheads="1"/>
          </p:cNvSpPr>
          <p:nvPr/>
        </p:nvSpPr>
        <p:spPr bwMode="auto">
          <a:xfrm rot="16200000">
            <a:off x="1280359"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7"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7228" name="Text Box 588"/>
          <p:cNvSpPr txBox="1">
            <a:spLocks noChangeArrowheads="1"/>
          </p:cNvSpPr>
          <p:nvPr/>
        </p:nvSpPr>
        <p:spPr bwMode="auto">
          <a:xfrm rot="16200000">
            <a:off x="1490702"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2" name="Text Box 4"/>
          <p:cNvSpPr txBox="1">
            <a:spLocks noChangeArrowheads="1"/>
          </p:cNvSpPr>
          <p:nvPr/>
        </p:nvSpPr>
        <p:spPr bwMode="auto">
          <a:xfrm>
            <a:off x="4373563" y="796925"/>
            <a:ext cx="17875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Anschlussfeld in der  </a:t>
            </a:r>
          </a:p>
          <a:p>
            <a:pPr algn="ctr" eaLnBrk="1" hangingPunct="1"/>
            <a:r>
              <a:rPr lang="de-CH" altLang="de-DE" sz="1200" b="1" dirty="0"/>
              <a:t>xx:</a:t>
            </a:r>
          </a:p>
        </p:txBody>
      </p:sp>
      <p:cxnSp>
        <p:nvCxnSpPr>
          <p:cNvPr id="3" name="Gerade Verbindung 2"/>
          <p:cNvCxnSpPr>
            <a:cxnSpLocks/>
          </p:cNvCxnSpPr>
          <p:nvPr/>
        </p:nvCxnSpPr>
        <p:spPr>
          <a:xfrm flipH="1">
            <a:off x="3394075" y="487363"/>
            <a:ext cx="36514" cy="815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5" name="Text Box 578"/>
          <p:cNvSpPr txBox="1">
            <a:spLocks noChangeArrowheads="1"/>
          </p:cNvSpPr>
          <p:nvPr/>
        </p:nvSpPr>
        <p:spPr bwMode="auto">
          <a:xfrm rot="16200000">
            <a:off x="625515" y="66551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6" name="Text Box 578"/>
          <p:cNvSpPr txBox="1">
            <a:spLocks noChangeArrowheads="1"/>
          </p:cNvSpPr>
          <p:nvPr/>
        </p:nvSpPr>
        <p:spPr bwMode="auto">
          <a:xfrm rot="16200000">
            <a:off x="846745" y="665427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7" name="Text Box 578"/>
          <p:cNvSpPr txBox="1">
            <a:spLocks noChangeArrowheads="1"/>
          </p:cNvSpPr>
          <p:nvPr/>
        </p:nvSpPr>
        <p:spPr bwMode="auto">
          <a:xfrm rot="16200000">
            <a:off x="1670775" y="66439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8" name="Text Box 578"/>
          <p:cNvSpPr txBox="1">
            <a:spLocks noChangeArrowheads="1"/>
          </p:cNvSpPr>
          <p:nvPr/>
        </p:nvSpPr>
        <p:spPr bwMode="auto">
          <a:xfrm rot="16200000">
            <a:off x="1051758" y="665272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9" name="Text Box 578"/>
          <p:cNvSpPr txBox="1">
            <a:spLocks noChangeArrowheads="1"/>
          </p:cNvSpPr>
          <p:nvPr/>
        </p:nvSpPr>
        <p:spPr bwMode="auto">
          <a:xfrm rot="16200000">
            <a:off x="1251783" y="664574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0" name="Text Box 578"/>
          <p:cNvSpPr txBox="1">
            <a:spLocks noChangeArrowheads="1"/>
          </p:cNvSpPr>
          <p:nvPr/>
        </p:nvSpPr>
        <p:spPr bwMode="auto">
          <a:xfrm rot="16200000">
            <a:off x="1463378" y="66479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1" name="Text Box 578"/>
          <p:cNvSpPr txBox="1">
            <a:spLocks noChangeArrowheads="1"/>
          </p:cNvSpPr>
          <p:nvPr/>
        </p:nvSpPr>
        <p:spPr bwMode="auto">
          <a:xfrm rot="16200000">
            <a:off x="1867734" y="66399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2" name="Text Box 578"/>
          <p:cNvSpPr txBox="1">
            <a:spLocks noChangeArrowheads="1"/>
          </p:cNvSpPr>
          <p:nvPr/>
        </p:nvSpPr>
        <p:spPr bwMode="auto">
          <a:xfrm rot="16200000">
            <a:off x="2059820" y="66479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 name="Rechteck 1"/>
          <p:cNvSpPr/>
          <p:nvPr/>
        </p:nvSpPr>
        <p:spPr>
          <a:xfrm>
            <a:off x="433389" y="6919913"/>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
        <p:nvSpPr>
          <p:cNvPr id="388" name="Rechteck 387"/>
          <p:cNvSpPr/>
          <p:nvPr/>
        </p:nvSpPr>
        <p:spPr>
          <a:xfrm>
            <a:off x="471477" y="1728790"/>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389" name="Rectangle 205"/>
          <p:cNvSpPr>
            <a:spLocks noChangeArrowheads="1"/>
          </p:cNvSpPr>
          <p:nvPr/>
        </p:nvSpPr>
        <p:spPr bwMode="auto">
          <a:xfrm>
            <a:off x="3954454" y="3449393"/>
            <a:ext cx="2373312"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390" name="Group 206"/>
          <p:cNvGrpSpPr>
            <a:grpSpLocks/>
          </p:cNvGrpSpPr>
          <p:nvPr/>
        </p:nvGrpSpPr>
        <p:grpSpPr bwMode="auto">
          <a:xfrm>
            <a:off x="4173529" y="3635130"/>
            <a:ext cx="127000" cy="1498600"/>
            <a:chOff x="620" y="1713"/>
            <a:chExt cx="80" cy="944"/>
          </a:xfrm>
        </p:grpSpPr>
        <p:sp>
          <p:nvSpPr>
            <p:cNvPr id="391"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2"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3"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4"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5"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6"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7"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8"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9"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0"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1"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02" name="Group 218"/>
          <p:cNvGrpSpPr>
            <a:grpSpLocks/>
          </p:cNvGrpSpPr>
          <p:nvPr/>
        </p:nvGrpSpPr>
        <p:grpSpPr bwMode="auto">
          <a:xfrm>
            <a:off x="4376729" y="3635130"/>
            <a:ext cx="127000" cy="1498600"/>
            <a:chOff x="620" y="1713"/>
            <a:chExt cx="80" cy="944"/>
          </a:xfrm>
        </p:grpSpPr>
        <p:sp>
          <p:nvSpPr>
            <p:cNvPr id="403"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4"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5"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6"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7"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8"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9"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8"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9"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21" name="Group 230"/>
          <p:cNvGrpSpPr>
            <a:grpSpLocks/>
          </p:cNvGrpSpPr>
          <p:nvPr/>
        </p:nvGrpSpPr>
        <p:grpSpPr bwMode="auto">
          <a:xfrm>
            <a:off x="4592629" y="3635130"/>
            <a:ext cx="127000" cy="1498600"/>
            <a:chOff x="620" y="1713"/>
            <a:chExt cx="80" cy="944"/>
          </a:xfrm>
        </p:grpSpPr>
        <p:sp>
          <p:nvSpPr>
            <p:cNvPr id="422"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33" name="Group 242"/>
          <p:cNvGrpSpPr>
            <a:grpSpLocks/>
          </p:cNvGrpSpPr>
          <p:nvPr/>
        </p:nvGrpSpPr>
        <p:grpSpPr bwMode="auto">
          <a:xfrm>
            <a:off x="4797416" y="3635130"/>
            <a:ext cx="127000" cy="1498600"/>
            <a:chOff x="620" y="1713"/>
            <a:chExt cx="80" cy="944"/>
          </a:xfrm>
        </p:grpSpPr>
        <p:sp>
          <p:nvSpPr>
            <p:cNvPr id="434"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7"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8"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9"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0"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3"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4"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45" name="Group 254"/>
          <p:cNvGrpSpPr>
            <a:grpSpLocks/>
          </p:cNvGrpSpPr>
          <p:nvPr/>
        </p:nvGrpSpPr>
        <p:grpSpPr bwMode="auto">
          <a:xfrm>
            <a:off x="4989504" y="3635130"/>
            <a:ext cx="127000" cy="1498600"/>
            <a:chOff x="620" y="1713"/>
            <a:chExt cx="80" cy="944"/>
          </a:xfrm>
        </p:grpSpPr>
        <p:sp>
          <p:nvSpPr>
            <p:cNvPr id="446"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7"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8"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9"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0"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1"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2"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3"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4"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5"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6"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57" name="Group 266"/>
          <p:cNvGrpSpPr>
            <a:grpSpLocks/>
          </p:cNvGrpSpPr>
          <p:nvPr/>
        </p:nvGrpSpPr>
        <p:grpSpPr bwMode="auto">
          <a:xfrm>
            <a:off x="5186354" y="3635130"/>
            <a:ext cx="127000" cy="1498600"/>
            <a:chOff x="620" y="1713"/>
            <a:chExt cx="80" cy="944"/>
          </a:xfrm>
        </p:grpSpPr>
        <p:sp>
          <p:nvSpPr>
            <p:cNvPr id="458"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9"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0"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1"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2"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3"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4"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5"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6"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7"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8"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69" name="Group 278"/>
          <p:cNvGrpSpPr>
            <a:grpSpLocks/>
          </p:cNvGrpSpPr>
          <p:nvPr/>
        </p:nvGrpSpPr>
        <p:grpSpPr bwMode="auto">
          <a:xfrm>
            <a:off x="5384791" y="3635130"/>
            <a:ext cx="127000" cy="1498600"/>
            <a:chOff x="620" y="1713"/>
            <a:chExt cx="80" cy="944"/>
          </a:xfrm>
        </p:grpSpPr>
        <p:sp>
          <p:nvSpPr>
            <p:cNvPr id="470"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1"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2"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3"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4"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5"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6"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7"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8"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9"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0"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81" name="Group 290"/>
          <p:cNvGrpSpPr>
            <a:grpSpLocks/>
          </p:cNvGrpSpPr>
          <p:nvPr/>
        </p:nvGrpSpPr>
        <p:grpSpPr bwMode="auto">
          <a:xfrm>
            <a:off x="5600691" y="3635130"/>
            <a:ext cx="127000" cy="1498600"/>
            <a:chOff x="620" y="1713"/>
            <a:chExt cx="80" cy="944"/>
          </a:xfrm>
        </p:grpSpPr>
        <p:sp>
          <p:nvSpPr>
            <p:cNvPr id="482"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3"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4"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5"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6"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7"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8"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9"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0"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1"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2"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93" name="Group 302"/>
          <p:cNvGrpSpPr>
            <a:grpSpLocks/>
          </p:cNvGrpSpPr>
          <p:nvPr/>
        </p:nvGrpSpPr>
        <p:grpSpPr bwMode="auto">
          <a:xfrm>
            <a:off x="5816591" y="3635130"/>
            <a:ext cx="127000" cy="1498600"/>
            <a:chOff x="620" y="1713"/>
            <a:chExt cx="80" cy="944"/>
          </a:xfrm>
        </p:grpSpPr>
        <p:sp>
          <p:nvSpPr>
            <p:cNvPr id="494"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5"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6"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7"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8"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9"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0"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1"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2"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3"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4"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05" name="Group 314"/>
          <p:cNvGrpSpPr>
            <a:grpSpLocks/>
          </p:cNvGrpSpPr>
          <p:nvPr/>
        </p:nvGrpSpPr>
        <p:grpSpPr bwMode="auto">
          <a:xfrm>
            <a:off x="6032491" y="3635130"/>
            <a:ext cx="127000" cy="1498600"/>
            <a:chOff x="620" y="1713"/>
            <a:chExt cx="80" cy="944"/>
          </a:xfrm>
        </p:grpSpPr>
        <p:sp>
          <p:nvSpPr>
            <p:cNvPr id="506"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7"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8"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9"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0"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1"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2"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3"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4"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5"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6"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517" name="Text Box 362"/>
          <p:cNvSpPr txBox="1">
            <a:spLocks noChangeArrowheads="1"/>
          </p:cNvSpPr>
          <p:nvPr/>
        </p:nvSpPr>
        <p:spPr bwMode="auto">
          <a:xfrm>
            <a:off x="4103679" y="511944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518" name="Text Box 363"/>
          <p:cNvSpPr txBox="1">
            <a:spLocks noChangeArrowheads="1"/>
          </p:cNvSpPr>
          <p:nvPr/>
        </p:nvSpPr>
        <p:spPr bwMode="auto">
          <a:xfrm>
            <a:off x="43052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519" name="Text Box 364"/>
          <p:cNvSpPr txBox="1">
            <a:spLocks noChangeArrowheads="1"/>
          </p:cNvSpPr>
          <p:nvPr/>
        </p:nvSpPr>
        <p:spPr bwMode="auto">
          <a:xfrm>
            <a:off x="45211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520" name="Text Box 365"/>
          <p:cNvSpPr txBox="1">
            <a:spLocks noChangeArrowheads="1"/>
          </p:cNvSpPr>
          <p:nvPr/>
        </p:nvSpPr>
        <p:spPr bwMode="auto">
          <a:xfrm>
            <a:off x="47370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521" name="Text Box 366"/>
          <p:cNvSpPr txBox="1">
            <a:spLocks noChangeArrowheads="1"/>
          </p:cNvSpPr>
          <p:nvPr/>
        </p:nvSpPr>
        <p:spPr bwMode="auto">
          <a:xfrm>
            <a:off x="50974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522" name="Text Box 367"/>
          <p:cNvSpPr txBox="1">
            <a:spLocks noChangeArrowheads="1"/>
          </p:cNvSpPr>
          <p:nvPr/>
        </p:nvSpPr>
        <p:spPr bwMode="auto">
          <a:xfrm>
            <a:off x="4916479"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523" name="Text Box 368"/>
          <p:cNvSpPr txBox="1">
            <a:spLocks noChangeArrowheads="1"/>
          </p:cNvSpPr>
          <p:nvPr/>
        </p:nvSpPr>
        <p:spPr bwMode="auto">
          <a:xfrm>
            <a:off x="53133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524" name="Text Box 369"/>
          <p:cNvSpPr txBox="1">
            <a:spLocks noChangeArrowheads="1"/>
          </p:cNvSpPr>
          <p:nvPr/>
        </p:nvSpPr>
        <p:spPr bwMode="auto">
          <a:xfrm>
            <a:off x="55292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525" name="Text Box 370"/>
          <p:cNvSpPr txBox="1">
            <a:spLocks noChangeArrowheads="1"/>
          </p:cNvSpPr>
          <p:nvPr/>
        </p:nvSpPr>
        <p:spPr bwMode="auto">
          <a:xfrm>
            <a:off x="57451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526" name="Text Box 371"/>
          <p:cNvSpPr txBox="1">
            <a:spLocks noChangeArrowheads="1"/>
          </p:cNvSpPr>
          <p:nvPr/>
        </p:nvSpPr>
        <p:spPr bwMode="auto">
          <a:xfrm>
            <a:off x="5924541" y="511150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527" name="Line 533"/>
          <p:cNvSpPr>
            <a:spLocks noChangeShapeType="1"/>
          </p:cNvSpPr>
          <p:nvPr/>
        </p:nvSpPr>
        <p:spPr bwMode="auto">
          <a:xfrm>
            <a:off x="43132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28" name="Line 534"/>
          <p:cNvSpPr>
            <a:spLocks noChangeShapeType="1"/>
          </p:cNvSpPr>
          <p:nvPr/>
        </p:nvSpPr>
        <p:spPr bwMode="auto">
          <a:xfrm>
            <a:off x="45291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29" name="Line 535"/>
          <p:cNvSpPr>
            <a:spLocks noChangeShapeType="1"/>
          </p:cNvSpPr>
          <p:nvPr/>
        </p:nvSpPr>
        <p:spPr bwMode="auto">
          <a:xfrm>
            <a:off x="47450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0" name="Line 536"/>
          <p:cNvSpPr>
            <a:spLocks noChangeShapeType="1"/>
          </p:cNvSpPr>
          <p:nvPr/>
        </p:nvSpPr>
        <p:spPr bwMode="auto">
          <a:xfrm>
            <a:off x="4962516"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1" name="Line 537"/>
          <p:cNvSpPr>
            <a:spLocks noChangeShapeType="1"/>
          </p:cNvSpPr>
          <p:nvPr/>
        </p:nvSpPr>
        <p:spPr bwMode="auto">
          <a:xfrm>
            <a:off x="51419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2" name="Line 538"/>
          <p:cNvSpPr>
            <a:spLocks noChangeShapeType="1"/>
          </p:cNvSpPr>
          <p:nvPr/>
        </p:nvSpPr>
        <p:spPr bwMode="auto">
          <a:xfrm>
            <a:off x="53578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3" name="Line 539"/>
          <p:cNvSpPr>
            <a:spLocks noChangeShapeType="1"/>
          </p:cNvSpPr>
          <p:nvPr/>
        </p:nvSpPr>
        <p:spPr bwMode="auto">
          <a:xfrm>
            <a:off x="55737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4" name="Line 540"/>
          <p:cNvSpPr>
            <a:spLocks noChangeShapeType="1"/>
          </p:cNvSpPr>
          <p:nvPr/>
        </p:nvSpPr>
        <p:spPr bwMode="auto">
          <a:xfrm>
            <a:off x="57546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5" name="Line 541"/>
          <p:cNvSpPr>
            <a:spLocks noChangeShapeType="1"/>
          </p:cNvSpPr>
          <p:nvPr/>
        </p:nvSpPr>
        <p:spPr bwMode="auto">
          <a:xfrm>
            <a:off x="59705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6" name="Line 542"/>
          <p:cNvSpPr>
            <a:spLocks noChangeShapeType="1"/>
          </p:cNvSpPr>
          <p:nvPr/>
        </p:nvSpPr>
        <p:spPr bwMode="auto">
          <a:xfrm>
            <a:off x="61864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7" name="Line 553"/>
          <p:cNvSpPr>
            <a:spLocks noChangeShapeType="1"/>
          </p:cNvSpPr>
          <p:nvPr/>
        </p:nvSpPr>
        <p:spPr bwMode="auto">
          <a:xfrm>
            <a:off x="40973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8" name="Line 555"/>
          <p:cNvSpPr>
            <a:spLocks noChangeShapeType="1"/>
          </p:cNvSpPr>
          <p:nvPr/>
        </p:nvSpPr>
        <p:spPr bwMode="auto">
          <a:xfrm flipV="1">
            <a:off x="4097328" y="6872042"/>
            <a:ext cx="2089151"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9" name="Line 556"/>
          <p:cNvSpPr>
            <a:spLocks noChangeShapeType="1"/>
          </p:cNvSpPr>
          <p:nvPr/>
        </p:nvSpPr>
        <p:spPr bwMode="auto">
          <a:xfrm>
            <a:off x="43497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0" name="Line 557"/>
          <p:cNvSpPr>
            <a:spLocks noChangeShapeType="1"/>
          </p:cNvSpPr>
          <p:nvPr/>
        </p:nvSpPr>
        <p:spPr bwMode="auto">
          <a:xfrm>
            <a:off x="45656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1" name="Line 558"/>
          <p:cNvSpPr>
            <a:spLocks noChangeShapeType="1"/>
          </p:cNvSpPr>
          <p:nvPr/>
        </p:nvSpPr>
        <p:spPr bwMode="auto">
          <a:xfrm>
            <a:off x="47815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2" name="Line 559"/>
          <p:cNvSpPr>
            <a:spLocks noChangeShapeType="1"/>
          </p:cNvSpPr>
          <p:nvPr/>
        </p:nvSpPr>
        <p:spPr bwMode="auto">
          <a:xfrm>
            <a:off x="4999029"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3" name="Line 560"/>
          <p:cNvSpPr>
            <a:spLocks noChangeShapeType="1"/>
          </p:cNvSpPr>
          <p:nvPr/>
        </p:nvSpPr>
        <p:spPr bwMode="auto">
          <a:xfrm>
            <a:off x="51784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4" name="Line 561"/>
          <p:cNvSpPr>
            <a:spLocks noChangeShapeType="1"/>
          </p:cNvSpPr>
          <p:nvPr/>
        </p:nvSpPr>
        <p:spPr bwMode="auto">
          <a:xfrm>
            <a:off x="53943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5" name="Line 562"/>
          <p:cNvSpPr>
            <a:spLocks noChangeShapeType="1"/>
          </p:cNvSpPr>
          <p:nvPr/>
        </p:nvSpPr>
        <p:spPr bwMode="auto">
          <a:xfrm>
            <a:off x="56102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6" name="Line 563"/>
          <p:cNvSpPr>
            <a:spLocks noChangeShapeType="1"/>
          </p:cNvSpPr>
          <p:nvPr/>
        </p:nvSpPr>
        <p:spPr bwMode="auto">
          <a:xfrm>
            <a:off x="57911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7" name="Line 564"/>
          <p:cNvSpPr>
            <a:spLocks noChangeShapeType="1"/>
          </p:cNvSpPr>
          <p:nvPr/>
        </p:nvSpPr>
        <p:spPr bwMode="auto">
          <a:xfrm>
            <a:off x="60070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8" name="Line 565"/>
          <p:cNvSpPr>
            <a:spLocks noChangeShapeType="1"/>
          </p:cNvSpPr>
          <p:nvPr/>
        </p:nvSpPr>
        <p:spPr bwMode="auto">
          <a:xfrm>
            <a:off x="62229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9" name="Line 576"/>
          <p:cNvSpPr>
            <a:spLocks noChangeShapeType="1"/>
          </p:cNvSpPr>
          <p:nvPr/>
        </p:nvSpPr>
        <p:spPr bwMode="auto">
          <a:xfrm>
            <a:off x="41338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50" name="Line 577"/>
          <p:cNvSpPr>
            <a:spLocks noChangeShapeType="1"/>
          </p:cNvSpPr>
          <p:nvPr/>
        </p:nvSpPr>
        <p:spPr bwMode="auto">
          <a:xfrm>
            <a:off x="4133841" y="1944443"/>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51" name="Text Box 578"/>
          <p:cNvSpPr txBox="1">
            <a:spLocks noChangeArrowheads="1"/>
          </p:cNvSpPr>
          <p:nvPr/>
        </p:nvSpPr>
        <p:spPr bwMode="auto">
          <a:xfrm rot="16200000">
            <a:off x="5934900" y="660961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2" name="Text Box 579"/>
          <p:cNvSpPr txBox="1">
            <a:spLocks noChangeArrowheads="1"/>
          </p:cNvSpPr>
          <p:nvPr/>
        </p:nvSpPr>
        <p:spPr bwMode="auto">
          <a:xfrm rot="16200000">
            <a:off x="4053940" y="662303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3" name="Text Box 584"/>
          <p:cNvSpPr txBox="1">
            <a:spLocks noChangeArrowheads="1"/>
          </p:cNvSpPr>
          <p:nvPr/>
        </p:nvSpPr>
        <p:spPr bwMode="auto">
          <a:xfrm rot="16200000">
            <a:off x="4541413" y="318689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4" name="Text Box 585"/>
          <p:cNvSpPr txBox="1">
            <a:spLocks noChangeArrowheads="1"/>
          </p:cNvSpPr>
          <p:nvPr/>
        </p:nvSpPr>
        <p:spPr bwMode="auto">
          <a:xfrm rot="16200000">
            <a:off x="5965857" y="32059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5" name="Text Box 586"/>
          <p:cNvSpPr txBox="1">
            <a:spLocks noChangeArrowheads="1"/>
          </p:cNvSpPr>
          <p:nvPr/>
        </p:nvSpPr>
        <p:spPr bwMode="auto">
          <a:xfrm rot="16200000">
            <a:off x="4754822" y="318458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6" name="Text Box 587"/>
          <p:cNvSpPr txBox="1">
            <a:spLocks noChangeArrowheads="1"/>
          </p:cNvSpPr>
          <p:nvPr/>
        </p:nvSpPr>
        <p:spPr bwMode="auto">
          <a:xfrm rot="16200000">
            <a:off x="4102131" y="318466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7" name="Text Box 590"/>
          <p:cNvSpPr txBox="1">
            <a:spLocks noChangeArrowheads="1"/>
          </p:cNvSpPr>
          <p:nvPr/>
        </p:nvSpPr>
        <p:spPr bwMode="auto">
          <a:xfrm rot="16200000">
            <a:off x="4314856"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8" name="Text Box 591"/>
          <p:cNvSpPr txBox="1">
            <a:spLocks noChangeArrowheads="1"/>
          </p:cNvSpPr>
          <p:nvPr/>
        </p:nvSpPr>
        <p:spPr bwMode="auto">
          <a:xfrm rot="16200000">
            <a:off x="5348318" y="31845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9" name="Text Box 593"/>
          <p:cNvSpPr txBox="1">
            <a:spLocks noChangeArrowheads="1"/>
          </p:cNvSpPr>
          <p:nvPr/>
        </p:nvSpPr>
        <p:spPr bwMode="auto">
          <a:xfrm rot="16200000">
            <a:off x="5757894"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0" name="Text Box 600"/>
          <p:cNvSpPr txBox="1">
            <a:spLocks noChangeArrowheads="1"/>
          </p:cNvSpPr>
          <p:nvPr/>
        </p:nvSpPr>
        <p:spPr bwMode="auto">
          <a:xfrm rot="16200000">
            <a:off x="5562630" y="31845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1" name="Text Box 601"/>
          <p:cNvSpPr txBox="1">
            <a:spLocks noChangeArrowheads="1"/>
          </p:cNvSpPr>
          <p:nvPr/>
        </p:nvSpPr>
        <p:spPr bwMode="auto">
          <a:xfrm rot="16200000">
            <a:off x="4934775"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2" name="Text Box 588"/>
          <p:cNvSpPr txBox="1">
            <a:spLocks noChangeArrowheads="1"/>
          </p:cNvSpPr>
          <p:nvPr/>
        </p:nvSpPr>
        <p:spPr bwMode="auto">
          <a:xfrm rot="16200000">
            <a:off x="5145118"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3" name="Text Box 578"/>
          <p:cNvSpPr txBox="1">
            <a:spLocks noChangeArrowheads="1"/>
          </p:cNvSpPr>
          <p:nvPr/>
        </p:nvSpPr>
        <p:spPr bwMode="auto">
          <a:xfrm rot="16200000">
            <a:off x="4279931" y="66167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4" name="Text Box 578"/>
          <p:cNvSpPr txBox="1">
            <a:spLocks noChangeArrowheads="1"/>
          </p:cNvSpPr>
          <p:nvPr/>
        </p:nvSpPr>
        <p:spPr bwMode="auto">
          <a:xfrm rot="16200000">
            <a:off x="4501161" y="661592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5" name="Text Box 578"/>
          <p:cNvSpPr txBox="1">
            <a:spLocks noChangeArrowheads="1"/>
          </p:cNvSpPr>
          <p:nvPr/>
        </p:nvSpPr>
        <p:spPr bwMode="auto">
          <a:xfrm rot="16200000">
            <a:off x="5325191" y="66056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6" name="Text Box 578"/>
          <p:cNvSpPr txBox="1">
            <a:spLocks noChangeArrowheads="1"/>
          </p:cNvSpPr>
          <p:nvPr/>
        </p:nvSpPr>
        <p:spPr bwMode="auto">
          <a:xfrm rot="16200000">
            <a:off x="4706174" y="661438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7" name="Text Box 578"/>
          <p:cNvSpPr txBox="1">
            <a:spLocks noChangeArrowheads="1"/>
          </p:cNvSpPr>
          <p:nvPr/>
        </p:nvSpPr>
        <p:spPr bwMode="auto">
          <a:xfrm rot="16200000">
            <a:off x="4906199" y="660739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8" name="Text Box 578"/>
          <p:cNvSpPr txBox="1">
            <a:spLocks noChangeArrowheads="1"/>
          </p:cNvSpPr>
          <p:nvPr/>
        </p:nvSpPr>
        <p:spPr bwMode="auto">
          <a:xfrm rot="16200000">
            <a:off x="5117794" y="66095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9" name="Text Box 578"/>
          <p:cNvSpPr txBox="1">
            <a:spLocks noChangeArrowheads="1"/>
          </p:cNvSpPr>
          <p:nvPr/>
        </p:nvSpPr>
        <p:spPr bwMode="auto">
          <a:xfrm rot="16200000">
            <a:off x="5522150" y="66016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70" name="Text Box 578"/>
          <p:cNvSpPr txBox="1">
            <a:spLocks noChangeArrowheads="1"/>
          </p:cNvSpPr>
          <p:nvPr/>
        </p:nvSpPr>
        <p:spPr bwMode="auto">
          <a:xfrm rot="16200000">
            <a:off x="5714236" y="66095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71" name="Rechteck 570"/>
          <p:cNvSpPr/>
          <p:nvPr/>
        </p:nvSpPr>
        <p:spPr>
          <a:xfrm>
            <a:off x="4087805" y="6881568"/>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
        <p:nvSpPr>
          <p:cNvPr id="572" name="Rechteck 571"/>
          <p:cNvSpPr/>
          <p:nvPr/>
        </p:nvSpPr>
        <p:spPr>
          <a:xfrm>
            <a:off x="4125893" y="1690445"/>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Tree>
    <p:extLst>
      <p:ext uri="{BB962C8B-B14F-4D97-AF65-F5344CB8AC3E}">
        <p14:creationId xmlns:p14="http://schemas.microsoft.com/office/powerpoint/2010/main" val="61557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Stecker xx</a:t>
            </a:r>
          </a:p>
        </p:txBody>
      </p:sp>
      <p:sp>
        <p:nvSpPr>
          <p:cNvPr id="6147" name="Textfeld 27"/>
          <p:cNvSpPr txBox="1">
            <a:spLocks noChangeArrowheads="1"/>
          </p:cNvSpPr>
          <p:nvPr/>
        </p:nvSpPr>
        <p:spPr bwMode="auto">
          <a:xfrm rot="16200000">
            <a:off x="2366849" y="276628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pic>
        <p:nvPicPr>
          <p:cNvPr id="61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3348038"/>
            <a:ext cx="56515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Text Box 12"/>
          <p:cNvSpPr txBox="1">
            <a:spLocks noChangeArrowheads="1"/>
          </p:cNvSpPr>
          <p:nvPr/>
        </p:nvSpPr>
        <p:spPr bwMode="auto">
          <a:xfrm>
            <a:off x="2324100" y="49672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a:t>
            </a:r>
          </a:p>
        </p:txBody>
      </p:sp>
      <p:sp>
        <p:nvSpPr>
          <p:cNvPr id="6152" name="Text Box 12"/>
          <p:cNvSpPr txBox="1">
            <a:spLocks noChangeArrowheads="1"/>
          </p:cNvSpPr>
          <p:nvPr/>
        </p:nvSpPr>
        <p:spPr bwMode="auto">
          <a:xfrm>
            <a:off x="2852738" y="49672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2</a:t>
            </a:r>
          </a:p>
        </p:txBody>
      </p:sp>
      <p:sp>
        <p:nvSpPr>
          <p:cNvPr id="6153" name="Text Box 12"/>
          <p:cNvSpPr txBox="1">
            <a:spLocks noChangeArrowheads="1"/>
          </p:cNvSpPr>
          <p:nvPr/>
        </p:nvSpPr>
        <p:spPr bwMode="auto">
          <a:xfrm>
            <a:off x="3297238" y="49672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3</a:t>
            </a:r>
          </a:p>
        </p:txBody>
      </p:sp>
      <p:sp>
        <p:nvSpPr>
          <p:cNvPr id="6154" name="Text Box 12"/>
          <p:cNvSpPr txBox="1">
            <a:spLocks noChangeArrowheads="1"/>
          </p:cNvSpPr>
          <p:nvPr/>
        </p:nvSpPr>
        <p:spPr bwMode="auto">
          <a:xfrm>
            <a:off x="3819525" y="49545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4</a:t>
            </a:r>
          </a:p>
        </p:txBody>
      </p:sp>
      <p:sp>
        <p:nvSpPr>
          <p:cNvPr id="6155" name="Text Box 12"/>
          <p:cNvSpPr txBox="1">
            <a:spLocks noChangeArrowheads="1"/>
          </p:cNvSpPr>
          <p:nvPr/>
        </p:nvSpPr>
        <p:spPr bwMode="auto">
          <a:xfrm>
            <a:off x="4295775" y="4962525"/>
            <a:ext cx="3111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5</a:t>
            </a:r>
          </a:p>
        </p:txBody>
      </p:sp>
      <p:sp>
        <p:nvSpPr>
          <p:cNvPr id="6156" name="Text Box 12"/>
          <p:cNvSpPr txBox="1">
            <a:spLocks noChangeArrowheads="1"/>
          </p:cNvSpPr>
          <p:nvPr/>
        </p:nvSpPr>
        <p:spPr bwMode="auto">
          <a:xfrm>
            <a:off x="4110038" y="36718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6</a:t>
            </a:r>
          </a:p>
        </p:txBody>
      </p:sp>
      <p:sp>
        <p:nvSpPr>
          <p:cNvPr id="6157" name="Text Box 12"/>
          <p:cNvSpPr txBox="1">
            <a:spLocks noChangeArrowheads="1"/>
          </p:cNvSpPr>
          <p:nvPr/>
        </p:nvSpPr>
        <p:spPr bwMode="auto">
          <a:xfrm>
            <a:off x="3586163" y="369093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7</a:t>
            </a:r>
          </a:p>
        </p:txBody>
      </p:sp>
      <p:sp>
        <p:nvSpPr>
          <p:cNvPr id="6158" name="Text Box 12"/>
          <p:cNvSpPr txBox="1">
            <a:spLocks noChangeArrowheads="1"/>
          </p:cNvSpPr>
          <p:nvPr/>
        </p:nvSpPr>
        <p:spPr bwMode="auto">
          <a:xfrm>
            <a:off x="3119438" y="3698875"/>
            <a:ext cx="3111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8</a:t>
            </a:r>
          </a:p>
        </p:txBody>
      </p:sp>
      <p:sp>
        <p:nvSpPr>
          <p:cNvPr id="6159" name="Text Box 12"/>
          <p:cNvSpPr txBox="1">
            <a:spLocks noChangeArrowheads="1"/>
          </p:cNvSpPr>
          <p:nvPr/>
        </p:nvSpPr>
        <p:spPr bwMode="auto">
          <a:xfrm>
            <a:off x="2635250" y="3671888"/>
            <a:ext cx="311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9</a:t>
            </a:r>
          </a:p>
        </p:txBody>
      </p:sp>
      <p:cxnSp>
        <p:nvCxnSpPr>
          <p:cNvPr id="3" name="Gerade Verbindung 2"/>
          <p:cNvCxnSpPr/>
          <p:nvPr/>
        </p:nvCxnSpPr>
        <p:spPr>
          <a:xfrm flipH="1">
            <a:off x="2790825" y="1223963"/>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3708400" y="1220788"/>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H="1">
            <a:off x="3263900" y="1220788"/>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4265613" y="1220788"/>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2482850" y="5365750"/>
            <a:ext cx="0" cy="2487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3465513" y="5329238"/>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a:off x="3008313" y="5329238"/>
            <a:ext cx="0" cy="248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H="1">
            <a:off x="3975100" y="5340350"/>
            <a:ext cx="0" cy="2487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H="1">
            <a:off x="4451350" y="5321300"/>
            <a:ext cx="0" cy="2487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feld 27"/>
          <p:cNvSpPr txBox="1">
            <a:spLocks noChangeArrowheads="1"/>
          </p:cNvSpPr>
          <p:nvPr/>
        </p:nvSpPr>
        <p:spPr bwMode="auto">
          <a:xfrm rot="16200000">
            <a:off x="2848894" y="275593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3" name="Textfeld 27"/>
          <p:cNvSpPr txBox="1">
            <a:spLocks noChangeArrowheads="1"/>
          </p:cNvSpPr>
          <p:nvPr/>
        </p:nvSpPr>
        <p:spPr bwMode="auto">
          <a:xfrm rot="16200000">
            <a:off x="3315985" y="277464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4" name="Textfeld 27"/>
          <p:cNvSpPr txBox="1">
            <a:spLocks noChangeArrowheads="1"/>
          </p:cNvSpPr>
          <p:nvPr/>
        </p:nvSpPr>
        <p:spPr bwMode="auto">
          <a:xfrm rot="16200000">
            <a:off x="3760484" y="277464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5" name="Textfeld 27"/>
          <p:cNvSpPr txBox="1">
            <a:spLocks noChangeArrowheads="1"/>
          </p:cNvSpPr>
          <p:nvPr/>
        </p:nvSpPr>
        <p:spPr bwMode="auto">
          <a:xfrm rot="16200000">
            <a:off x="2129446" y="732631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6" name="Textfeld 27"/>
          <p:cNvSpPr txBox="1">
            <a:spLocks noChangeArrowheads="1"/>
          </p:cNvSpPr>
          <p:nvPr/>
        </p:nvSpPr>
        <p:spPr bwMode="auto">
          <a:xfrm rot="16200000">
            <a:off x="2611491" y="73159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7" name="Textfeld 27"/>
          <p:cNvSpPr txBox="1">
            <a:spLocks noChangeArrowheads="1"/>
          </p:cNvSpPr>
          <p:nvPr/>
        </p:nvSpPr>
        <p:spPr bwMode="auto">
          <a:xfrm rot="16200000">
            <a:off x="3078582" y="733468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8" name="Textfeld 27"/>
          <p:cNvSpPr txBox="1">
            <a:spLocks noChangeArrowheads="1"/>
          </p:cNvSpPr>
          <p:nvPr/>
        </p:nvSpPr>
        <p:spPr bwMode="auto">
          <a:xfrm rot="16200000">
            <a:off x="3523081" y="733468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39" name="Textfeld 27"/>
          <p:cNvSpPr txBox="1">
            <a:spLocks noChangeArrowheads="1"/>
          </p:cNvSpPr>
          <p:nvPr/>
        </p:nvSpPr>
        <p:spPr bwMode="auto">
          <a:xfrm rot="16200000">
            <a:off x="4081677" y="73159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40" name="Text Box 59"/>
          <p:cNvSpPr txBox="1">
            <a:spLocks noChangeArrowheads="1"/>
          </p:cNvSpPr>
          <p:nvPr/>
        </p:nvSpPr>
        <p:spPr bwMode="auto">
          <a:xfrm>
            <a:off x="1095894" y="2302028"/>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41" name="Text Box 61"/>
          <p:cNvSpPr txBox="1">
            <a:spLocks noChangeArrowheads="1"/>
          </p:cNvSpPr>
          <p:nvPr/>
        </p:nvSpPr>
        <p:spPr bwMode="auto">
          <a:xfrm>
            <a:off x="1095894" y="1564756"/>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42" name="Text Box 143"/>
          <p:cNvSpPr txBox="1">
            <a:spLocks noChangeArrowheads="1"/>
          </p:cNvSpPr>
          <p:nvPr/>
        </p:nvSpPr>
        <p:spPr bwMode="auto">
          <a:xfrm>
            <a:off x="1189307" y="6181055"/>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43" name="Text Box 166"/>
          <p:cNvSpPr txBox="1">
            <a:spLocks noChangeArrowheads="1"/>
          </p:cNvSpPr>
          <p:nvPr/>
        </p:nvSpPr>
        <p:spPr bwMode="auto">
          <a:xfrm>
            <a:off x="1189307" y="6854978"/>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cxnSp>
        <p:nvCxnSpPr>
          <p:cNvPr id="4" name="Gerader Verbinder 3"/>
          <p:cNvCxnSpPr/>
          <p:nvPr/>
        </p:nvCxnSpPr>
        <p:spPr>
          <a:xfrm>
            <a:off x="2324100" y="2104506"/>
            <a:ext cx="250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2176060" y="6732240"/>
            <a:ext cx="250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feld 27"/>
          <p:cNvSpPr txBox="1">
            <a:spLocks noChangeArrowheads="1"/>
          </p:cNvSpPr>
          <p:nvPr/>
        </p:nvSpPr>
        <p:spPr bwMode="auto">
          <a:xfrm rot="16200000">
            <a:off x="2129446" y="637337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47" name="Textfeld 27"/>
          <p:cNvSpPr txBox="1">
            <a:spLocks noChangeArrowheads="1"/>
          </p:cNvSpPr>
          <p:nvPr/>
        </p:nvSpPr>
        <p:spPr bwMode="auto">
          <a:xfrm rot="16200000">
            <a:off x="2611491" y="636303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48" name="Textfeld 27"/>
          <p:cNvSpPr txBox="1">
            <a:spLocks noChangeArrowheads="1"/>
          </p:cNvSpPr>
          <p:nvPr/>
        </p:nvSpPr>
        <p:spPr bwMode="auto">
          <a:xfrm rot="16200000">
            <a:off x="3078582" y="638174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49" name="Textfeld 27"/>
          <p:cNvSpPr txBox="1">
            <a:spLocks noChangeArrowheads="1"/>
          </p:cNvSpPr>
          <p:nvPr/>
        </p:nvSpPr>
        <p:spPr bwMode="auto">
          <a:xfrm rot="16200000">
            <a:off x="3523081" y="638174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0" name="Textfeld 27"/>
          <p:cNvSpPr txBox="1">
            <a:spLocks noChangeArrowheads="1"/>
          </p:cNvSpPr>
          <p:nvPr/>
        </p:nvSpPr>
        <p:spPr bwMode="auto">
          <a:xfrm rot="16200000">
            <a:off x="4081677" y="636303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2" name="Textfeld 27"/>
          <p:cNvSpPr txBox="1">
            <a:spLocks noChangeArrowheads="1"/>
          </p:cNvSpPr>
          <p:nvPr/>
        </p:nvSpPr>
        <p:spPr bwMode="auto">
          <a:xfrm rot="16200000">
            <a:off x="2363719" y="16965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3" name="Textfeld 27"/>
          <p:cNvSpPr txBox="1">
            <a:spLocks noChangeArrowheads="1"/>
          </p:cNvSpPr>
          <p:nvPr/>
        </p:nvSpPr>
        <p:spPr bwMode="auto">
          <a:xfrm rot="16200000">
            <a:off x="2830810" y="171524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4" name="Textfeld 27"/>
          <p:cNvSpPr txBox="1">
            <a:spLocks noChangeArrowheads="1"/>
          </p:cNvSpPr>
          <p:nvPr/>
        </p:nvSpPr>
        <p:spPr bwMode="auto">
          <a:xfrm rot="16200000">
            <a:off x="3275309" y="171524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5" name="Textfeld 27"/>
          <p:cNvSpPr txBox="1">
            <a:spLocks noChangeArrowheads="1"/>
          </p:cNvSpPr>
          <p:nvPr/>
        </p:nvSpPr>
        <p:spPr bwMode="auto">
          <a:xfrm rot="16200000">
            <a:off x="3833905" y="16965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Tree>
    <p:extLst>
      <p:ext uri="{BB962C8B-B14F-4D97-AF65-F5344CB8AC3E}">
        <p14:creationId xmlns:p14="http://schemas.microsoft.com/office/powerpoint/2010/main" val="306573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600" y="1777961"/>
            <a:ext cx="5349875"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6148" name="Text Box 17"/>
          <p:cNvSpPr txBox="1">
            <a:spLocks noChangeArrowheads="1"/>
          </p:cNvSpPr>
          <p:nvPr/>
        </p:nvSpPr>
        <p:spPr bwMode="auto">
          <a:xfrm>
            <a:off x="0" y="631825"/>
            <a:ext cx="13571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dirty="0"/>
              <a:t>Stecker Aufbau:</a:t>
            </a:r>
          </a:p>
        </p:txBody>
      </p:sp>
      <p:sp>
        <p:nvSpPr>
          <p:cNvPr id="6149" name="Text Box 18"/>
          <p:cNvSpPr txBox="1">
            <a:spLocks noChangeArrowheads="1"/>
          </p:cNvSpPr>
          <p:nvPr/>
        </p:nvSpPr>
        <p:spPr bwMode="auto">
          <a:xfrm>
            <a:off x="-26988" y="4549775"/>
            <a:ext cx="21723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dirty="0"/>
              <a:t>Kupplung im Schiffsrumpf:</a:t>
            </a:r>
          </a:p>
        </p:txBody>
      </p:sp>
      <p:sp>
        <p:nvSpPr>
          <p:cNvPr id="6150" name="Text Box 19"/>
          <p:cNvSpPr txBox="1">
            <a:spLocks noChangeArrowheads="1"/>
          </p:cNvSpPr>
          <p:nvPr/>
        </p:nvSpPr>
        <p:spPr bwMode="auto">
          <a:xfrm>
            <a:off x="5057662" y="2101811"/>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a:t>
            </a:r>
          </a:p>
        </p:txBody>
      </p:sp>
      <p:sp>
        <p:nvSpPr>
          <p:cNvPr id="6151" name="Text Box 20"/>
          <p:cNvSpPr txBox="1">
            <a:spLocks noChangeArrowheads="1"/>
          </p:cNvSpPr>
          <p:nvPr/>
        </p:nvSpPr>
        <p:spPr bwMode="auto">
          <a:xfrm>
            <a:off x="4837000" y="2773324"/>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15</a:t>
            </a:r>
          </a:p>
        </p:txBody>
      </p:sp>
      <p:sp>
        <p:nvSpPr>
          <p:cNvPr id="6152" name="Text Box 29"/>
          <p:cNvSpPr txBox="1">
            <a:spLocks noChangeArrowheads="1"/>
          </p:cNvSpPr>
          <p:nvPr/>
        </p:nvSpPr>
        <p:spPr bwMode="auto">
          <a:xfrm rot="16200000">
            <a:off x="5056114" y="145989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3" name="Text Box 30"/>
          <p:cNvSpPr txBox="1">
            <a:spLocks noChangeArrowheads="1"/>
          </p:cNvSpPr>
          <p:nvPr/>
        </p:nvSpPr>
        <p:spPr bwMode="auto">
          <a:xfrm rot="16200000">
            <a:off x="4659240" y="148174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4" name="Text Box 31"/>
          <p:cNvSpPr txBox="1">
            <a:spLocks noChangeArrowheads="1"/>
          </p:cNvSpPr>
          <p:nvPr/>
        </p:nvSpPr>
        <p:spPr bwMode="auto">
          <a:xfrm rot="16200000">
            <a:off x="4276651" y="148132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5" name="Text Box 32"/>
          <p:cNvSpPr txBox="1">
            <a:spLocks noChangeArrowheads="1"/>
          </p:cNvSpPr>
          <p:nvPr/>
        </p:nvSpPr>
        <p:spPr bwMode="auto">
          <a:xfrm rot="16200000">
            <a:off x="3863901" y="146942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6" name="Text Box 34"/>
          <p:cNvSpPr txBox="1">
            <a:spLocks noChangeArrowheads="1"/>
          </p:cNvSpPr>
          <p:nvPr/>
        </p:nvSpPr>
        <p:spPr bwMode="auto">
          <a:xfrm rot="16200000">
            <a:off x="3108251" y="146386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7" name="Text Box 35"/>
          <p:cNvSpPr txBox="1">
            <a:spLocks noChangeArrowheads="1"/>
          </p:cNvSpPr>
          <p:nvPr/>
        </p:nvSpPr>
        <p:spPr bwMode="auto">
          <a:xfrm rot="16200000">
            <a:off x="2712964" y="146942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8" name="Text Box 39"/>
          <p:cNvSpPr txBox="1">
            <a:spLocks noChangeArrowheads="1"/>
          </p:cNvSpPr>
          <p:nvPr/>
        </p:nvSpPr>
        <p:spPr bwMode="auto">
          <a:xfrm rot="16200000">
            <a:off x="2281165" y="146148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159" name="Line 44"/>
          <p:cNvSpPr>
            <a:spLocks noChangeShapeType="1"/>
          </p:cNvSpPr>
          <p:nvPr/>
        </p:nvSpPr>
        <p:spPr bwMode="auto">
          <a:xfrm>
            <a:off x="2480356" y="3840490"/>
            <a:ext cx="27170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0" name="Line 48"/>
          <p:cNvSpPr>
            <a:spLocks noChangeShapeType="1"/>
          </p:cNvSpPr>
          <p:nvPr/>
        </p:nvSpPr>
        <p:spPr bwMode="auto">
          <a:xfrm>
            <a:off x="5376750"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1" name="Line 49"/>
          <p:cNvSpPr>
            <a:spLocks noChangeShapeType="1"/>
          </p:cNvSpPr>
          <p:nvPr/>
        </p:nvSpPr>
        <p:spPr bwMode="auto">
          <a:xfrm>
            <a:off x="5017975"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2" name="Line 50"/>
          <p:cNvSpPr>
            <a:spLocks noChangeShapeType="1"/>
          </p:cNvSpPr>
          <p:nvPr/>
        </p:nvSpPr>
        <p:spPr bwMode="auto">
          <a:xfrm>
            <a:off x="4621100"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3" name="Line 51"/>
          <p:cNvSpPr>
            <a:spLocks noChangeShapeType="1"/>
          </p:cNvSpPr>
          <p:nvPr/>
        </p:nvSpPr>
        <p:spPr bwMode="auto">
          <a:xfrm>
            <a:off x="4225812"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4" name="Line 52"/>
          <p:cNvSpPr>
            <a:spLocks noChangeShapeType="1"/>
          </p:cNvSpPr>
          <p:nvPr/>
        </p:nvSpPr>
        <p:spPr bwMode="auto">
          <a:xfrm>
            <a:off x="3828937"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5" name="Line 53"/>
          <p:cNvSpPr>
            <a:spLocks noChangeShapeType="1"/>
          </p:cNvSpPr>
          <p:nvPr/>
        </p:nvSpPr>
        <p:spPr bwMode="auto">
          <a:xfrm>
            <a:off x="3433650"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6" name="Line 54"/>
          <p:cNvSpPr>
            <a:spLocks noChangeShapeType="1"/>
          </p:cNvSpPr>
          <p:nvPr/>
        </p:nvSpPr>
        <p:spPr bwMode="auto">
          <a:xfrm>
            <a:off x="3036775"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7" name="Line 55"/>
          <p:cNvSpPr>
            <a:spLocks noChangeShapeType="1"/>
          </p:cNvSpPr>
          <p:nvPr/>
        </p:nvSpPr>
        <p:spPr bwMode="auto">
          <a:xfrm>
            <a:off x="2641487"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8" name="Line 56"/>
          <p:cNvSpPr>
            <a:spLocks noChangeShapeType="1"/>
          </p:cNvSpPr>
          <p:nvPr/>
        </p:nvSpPr>
        <p:spPr bwMode="auto">
          <a:xfrm>
            <a:off x="2244612" y="69846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69" name="Text Box 59"/>
          <p:cNvSpPr txBox="1">
            <a:spLocks noChangeArrowheads="1"/>
          </p:cNvSpPr>
          <p:nvPr/>
        </p:nvSpPr>
        <p:spPr bwMode="auto">
          <a:xfrm>
            <a:off x="1119075" y="1419186"/>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6170" name="Text Box 61"/>
          <p:cNvSpPr txBox="1">
            <a:spLocks noChangeArrowheads="1"/>
          </p:cNvSpPr>
          <p:nvPr/>
        </p:nvSpPr>
        <p:spPr bwMode="auto">
          <a:xfrm>
            <a:off x="1119075" y="879436"/>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6171" name="Text Box 99"/>
          <p:cNvSpPr txBox="1">
            <a:spLocks noChangeArrowheads="1"/>
          </p:cNvSpPr>
          <p:nvPr/>
        </p:nvSpPr>
        <p:spPr bwMode="auto">
          <a:xfrm>
            <a:off x="2277950" y="2066886"/>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8</a:t>
            </a:r>
          </a:p>
        </p:txBody>
      </p:sp>
      <p:sp>
        <p:nvSpPr>
          <p:cNvPr id="6172" name="Text Box 100"/>
          <p:cNvSpPr txBox="1">
            <a:spLocks noChangeArrowheads="1"/>
          </p:cNvSpPr>
          <p:nvPr/>
        </p:nvSpPr>
        <p:spPr bwMode="auto">
          <a:xfrm>
            <a:off x="2492262" y="2751099"/>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9</a:t>
            </a:r>
          </a:p>
        </p:txBody>
      </p:sp>
      <p:sp>
        <p:nvSpPr>
          <p:cNvPr id="6180" name="Line 134"/>
          <p:cNvSpPr>
            <a:spLocks noChangeShapeType="1"/>
          </p:cNvSpPr>
          <p:nvPr/>
        </p:nvSpPr>
        <p:spPr bwMode="auto">
          <a:xfrm>
            <a:off x="5197362"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1" name="Line 135"/>
          <p:cNvSpPr>
            <a:spLocks noChangeShapeType="1"/>
          </p:cNvSpPr>
          <p:nvPr/>
        </p:nvSpPr>
        <p:spPr bwMode="auto">
          <a:xfrm>
            <a:off x="4838587"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2" name="Line 136"/>
          <p:cNvSpPr>
            <a:spLocks noChangeShapeType="1"/>
          </p:cNvSpPr>
          <p:nvPr/>
        </p:nvSpPr>
        <p:spPr bwMode="auto">
          <a:xfrm>
            <a:off x="4441712"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3" name="Line 137"/>
          <p:cNvSpPr>
            <a:spLocks noChangeShapeType="1"/>
          </p:cNvSpPr>
          <p:nvPr/>
        </p:nvSpPr>
        <p:spPr bwMode="auto">
          <a:xfrm>
            <a:off x="4046425"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4" name="Line 138"/>
          <p:cNvSpPr>
            <a:spLocks noChangeShapeType="1"/>
          </p:cNvSpPr>
          <p:nvPr/>
        </p:nvSpPr>
        <p:spPr bwMode="auto">
          <a:xfrm>
            <a:off x="3649550"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5" name="Line 139"/>
          <p:cNvSpPr>
            <a:spLocks noChangeShapeType="1"/>
          </p:cNvSpPr>
          <p:nvPr/>
        </p:nvSpPr>
        <p:spPr bwMode="auto">
          <a:xfrm>
            <a:off x="3254262"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6" name="Line 140"/>
          <p:cNvSpPr>
            <a:spLocks noChangeShapeType="1"/>
          </p:cNvSpPr>
          <p:nvPr/>
        </p:nvSpPr>
        <p:spPr bwMode="auto">
          <a:xfrm>
            <a:off x="2857387"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7" name="Line 141"/>
          <p:cNvSpPr>
            <a:spLocks noChangeShapeType="1"/>
          </p:cNvSpPr>
          <p:nvPr/>
        </p:nvSpPr>
        <p:spPr bwMode="auto">
          <a:xfrm>
            <a:off x="2462100" y="321941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188" name="Text Box 143"/>
          <p:cNvSpPr txBox="1">
            <a:spLocks noChangeArrowheads="1"/>
          </p:cNvSpPr>
          <p:nvPr/>
        </p:nvSpPr>
        <p:spPr bwMode="auto">
          <a:xfrm>
            <a:off x="1119075" y="3411499"/>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6204" name="Text Box 166"/>
          <p:cNvSpPr txBox="1">
            <a:spLocks noChangeArrowheads="1"/>
          </p:cNvSpPr>
          <p:nvPr/>
        </p:nvSpPr>
        <p:spPr bwMode="auto">
          <a:xfrm>
            <a:off x="1119075" y="3867111"/>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6218" name="Text Box 186"/>
          <p:cNvSpPr txBox="1">
            <a:spLocks noChangeArrowheads="1"/>
          </p:cNvSpPr>
          <p:nvPr/>
        </p:nvSpPr>
        <p:spPr bwMode="auto">
          <a:xfrm rot="16200000">
            <a:off x="5054526" y="8558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219" name="Text Box 187"/>
          <p:cNvSpPr txBox="1">
            <a:spLocks noChangeArrowheads="1"/>
          </p:cNvSpPr>
          <p:nvPr/>
        </p:nvSpPr>
        <p:spPr bwMode="auto">
          <a:xfrm rot="16200000">
            <a:off x="4684640" y="8495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221" name="Text Box 189"/>
          <p:cNvSpPr txBox="1">
            <a:spLocks noChangeArrowheads="1"/>
          </p:cNvSpPr>
          <p:nvPr/>
        </p:nvSpPr>
        <p:spPr bwMode="auto">
          <a:xfrm rot="16200000">
            <a:off x="3490839" y="146624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6227" name="Text Box 195"/>
          <p:cNvSpPr txBox="1">
            <a:spLocks noChangeArrowheads="1"/>
          </p:cNvSpPr>
          <p:nvPr/>
        </p:nvSpPr>
        <p:spPr bwMode="auto">
          <a:xfrm rot="16200000">
            <a:off x="4274271" y="87097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4" name="Text Box 195"/>
          <p:cNvSpPr txBox="1">
            <a:spLocks noChangeArrowheads="1"/>
          </p:cNvSpPr>
          <p:nvPr/>
        </p:nvSpPr>
        <p:spPr bwMode="auto">
          <a:xfrm rot="16200000">
            <a:off x="3877396" y="8685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5" name="Text Box 195"/>
          <p:cNvSpPr txBox="1">
            <a:spLocks noChangeArrowheads="1"/>
          </p:cNvSpPr>
          <p:nvPr/>
        </p:nvSpPr>
        <p:spPr bwMode="auto">
          <a:xfrm rot="16200000">
            <a:off x="3498156" y="8713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6" name="Text Box 195"/>
          <p:cNvSpPr txBox="1">
            <a:spLocks noChangeArrowheads="1"/>
          </p:cNvSpPr>
          <p:nvPr/>
        </p:nvSpPr>
        <p:spPr bwMode="auto">
          <a:xfrm rot="16200000">
            <a:off x="3101053" y="8642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7" name="Text Box 195"/>
          <p:cNvSpPr txBox="1">
            <a:spLocks noChangeArrowheads="1"/>
          </p:cNvSpPr>
          <p:nvPr/>
        </p:nvSpPr>
        <p:spPr bwMode="auto">
          <a:xfrm rot="16200000">
            <a:off x="2699247" y="85033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8" name="Text Box 195"/>
          <p:cNvSpPr txBox="1">
            <a:spLocks noChangeArrowheads="1"/>
          </p:cNvSpPr>
          <p:nvPr/>
        </p:nvSpPr>
        <p:spPr bwMode="auto">
          <a:xfrm rot="16200000">
            <a:off x="2294883" y="84644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9" name="Text Box 30"/>
          <p:cNvSpPr txBox="1">
            <a:spLocks noChangeArrowheads="1"/>
          </p:cNvSpPr>
          <p:nvPr/>
        </p:nvSpPr>
        <p:spPr bwMode="auto">
          <a:xfrm rot="16200000">
            <a:off x="4871399" y="40022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0" name="Text Box 31"/>
          <p:cNvSpPr txBox="1">
            <a:spLocks noChangeArrowheads="1"/>
          </p:cNvSpPr>
          <p:nvPr/>
        </p:nvSpPr>
        <p:spPr bwMode="auto">
          <a:xfrm rot="16200000">
            <a:off x="4488810" y="400178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1" name="Text Box 32"/>
          <p:cNvSpPr txBox="1">
            <a:spLocks noChangeArrowheads="1"/>
          </p:cNvSpPr>
          <p:nvPr/>
        </p:nvSpPr>
        <p:spPr bwMode="auto">
          <a:xfrm rot="16200000">
            <a:off x="4076060" y="398988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2" name="Text Box 34"/>
          <p:cNvSpPr txBox="1">
            <a:spLocks noChangeArrowheads="1"/>
          </p:cNvSpPr>
          <p:nvPr/>
        </p:nvSpPr>
        <p:spPr bwMode="auto">
          <a:xfrm rot="16200000">
            <a:off x="3320410" y="398432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3" name="Text Box 35"/>
          <p:cNvSpPr txBox="1">
            <a:spLocks noChangeArrowheads="1"/>
          </p:cNvSpPr>
          <p:nvPr/>
        </p:nvSpPr>
        <p:spPr bwMode="auto">
          <a:xfrm rot="16200000">
            <a:off x="2925123" y="398988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4" name="Text Box 39"/>
          <p:cNvSpPr txBox="1">
            <a:spLocks noChangeArrowheads="1"/>
          </p:cNvSpPr>
          <p:nvPr/>
        </p:nvSpPr>
        <p:spPr bwMode="auto">
          <a:xfrm rot="16200000">
            <a:off x="2493324" y="398194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5" name="Text Box 187"/>
          <p:cNvSpPr txBox="1">
            <a:spLocks noChangeArrowheads="1"/>
          </p:cNvSpPr>
          <p:nvPr/>
        </p:nvSpPr>
        <p:spPr bwMode="auto">
          <a:xfrm rot="16200000">
            <a:off x="4896799" y="33699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6" name="Text Box 189"/>
          <p:cNvSpPr txBox="1">
            <a:spLocks noChangeArrowheads="1"/>
          </p:cNvSpPr>
          <p:nvPr/>
        </p:nvSpPr>
        <p:spPr bwMode="auto">
          <a:xfrm rot="16200000">
            <a:off x="3702998" y="39867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7" name="Text Box 195"/>
          <p:cNvSpPr txBox="1">
            <a:spLocks noChangeArrowheads="1"/>
          </p:cNvSpPr>
          <p:nvPr/>
        </p:nvSpPr>
        <p:spPr bwMode="auto">
          <a:xfrm rot="16200000">
            <a:off x="4486430" y="33914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8" name="Text Box 195"/>
          <p:cNvSpPr txBox="1">
            <a:spLocks noChangeArrowheads="1"/>
          </p:cNvSpPr>
          <p:nvPr/>
        </p:nvSpPr>
        <p:spPr bwMode="auto">
          <a:xfrm rot="16200000">
            <a:off x="4089555" y="33890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09" name="Text Box 195"/>
          <p:cNvSpPr txBox="1">
            <a:spLocks noChangeArrowheads="1"/>
          </p:cNvSpPr>
          <p:nvPr/>
        </p:nvSpPr>
        <p:spPr bwMode="auto">
          <a:xfrm rot="16200000">
            <a:off x="3710315" y="33918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0" name="Text Box 195"/>
          <p:cNvSpPr txBox="1">
            <a:spLocks noChangeArrowheads="1"/>
          </p:cNvSpPr>
          <p:nvPr/>
        </p:nvSpPr>
        <p:spPr bwMode="auto">
          <a:xfrm rot="16200000">
            <a:off x="3313212" y="33846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1" name="Text Box 195"/>
          <p:cNvSpPr txBox="1">
            <a:spLocks noChangeArrowheads="1"/>
          </p:cNvSpPr>
          <p:nvPr/>
        </p:nvSpPr>
        <p:spPr bwMode="auto">
          <a:xfrm rot="16200000">
            <a:off x="2911406" y="337079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2" name="Text Box 195"/>
          <p:cNvSpPr txBox="1">
            <a:spLocks noChangeArrowheads="1"/>
          </p:cNvSpPr>
          <p:nvPr/>
        </p:nvSpPr>
        <p:spPr bwMode="auto">
          <a:xfrm rot="16200000">
            <a:off x="2507042" y="33669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pic>
        <p:nvPicPr>
          <p:cNvPr id="113"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323" y="5965031"/>
            <a:ext cx="5349875"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 Box 19"/>
          <p:cNvSpPr txBox="1">
            <a:spLocks noChangeArrowheads="1"/>
          </p:cNvSpPr>
          <p:nvPr/>
        </p:nvSpPr>
        <p:spPr bwMode="auto">
          <a:xfrm>
            <a:off x="5065385" y="6288881"/>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a:t>
            </a:r>
          </a:p>
        </p:txBody>
      </p:sp>
      <p:sp>
        <p:nvSpPr>
          <p:cNvPr id="115" name="Text Box 20"/>
          <p:cNvSpPr txBox="1">
            <a:spLocks noChangeArrowheads="1"/>
          </p:cNvSpPr>
          <p:nvPr/>
        </p:nvSpPr>
        <p:spPr bwMode="auto">
          <a:xfrm>
            <a:off x="4844723" y="6960394"/>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15</a:t>
            </a:r>
          </a:p>
        </p:txBody>
      </p:sp>
      <p:sp>
        <p:nvSpPr>
          <p:cNvPr id="116" name="Text Box 29"/>
          <p:cNvSpPr txBox="1">
            <a:spLocks noChangeArrowheads="1"/>
          </p:cNvSpPr>
          <p:nvPr/>
        </p:nvSpPr>
        <p:spPr bwMode="auto">
          <a:xfrm rot="16200000">
            <a:off x="5063837" y="564696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7" name="Text Box 30"/>
          <p:cNvSpPr txBox="1">
            <a:spLocks noChangeArrowheads="1"/>
          </p:cNvSpPr>
          <p:nvPr/>
        </p:nvSpPr>
        <p:spPr bwMode="auto">
          <a:xfrm rot="16200000">
            <a:off x="4666963" y="566881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8" name="Text Box 31"/>
          <p:cNvSpPr txBox="1">
            <a:spLocks noChangeArrowheads="1"/>
          </p:cNvSpPr>
          <p:nvPr/>
        </p:nvSpPr>
        <p:spPr bwMode="auto">
          <a:xfrm rot="16200000">
            <a:off x="4284374" y="566839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19" name="Text Box 32"/>
          <p:cNvSpPr txBox="1">
            <a:spLocks noChangeArrowheads="1"/>
          </p:cNvSpPr>
          <p:nvPr/>
        </p:nvSpPr>
        <p:spPr bwMode="auto">
          <a:xfrm rot="16200000">
            <a:off x="3871624" y="56564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20" name="Text Box 34"/>
          <p:cNvSpPr txBox="1">
            <a:spLocks noChangeArrowheads="1"/>
          </p:cNvSpPr>
          <p:nvPr/>
        </p:nvSpPr>
        <p:spPr bwMode="auto">
          <a:xfrm rot="16200000">
            <a:off x="3115974" y="56509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21" name="Text Box 35"/>
          <p:cNvSpPr txBox="1">
            <a:spLocks noChangeArrowheads="1"/>
          </p:cNvSpPr>
          <p:nvPr/>
        </p:nvSpPr>
        <p:spPr bwMode="auto">
          <a:xfrm rot="16200000">
            <a:off x="2720687" y="56564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22" name="Text Box 39"/>
          <p:cNvSpPr txBox="1">
            <a:spLocks noChangeArrowheads="1"/>
          </p:cNvSpPr>
          <p:nvPr/>
        </p:nvSpPr>
        <p:spPr bwMode="auto">
          <a:xfrm rot="16200000">
            <a:off x="2288888" y="564855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23" name="Line 44"/>
          <p:cNvSpPr>
            <a:spLocks noChangeShapeType="1"/>
          </p:cNvSpPr>
          <p:nvPr/>
        </p:nvSpPr>
        <p:spPr bwMode="auto">
          <a:xfrm>
            <a:off x="2488079" y="8027560"/>
            <a:ext cx="27170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4" name="Line 48"/>
          <p:cNvSpPr>
            <a:spLocks noChangeShapeType="1"/>
          </p:cNvSpPr>
          <p:nvPr/>
        </p:nvSpPr>
        <p:spPr bwMode="auto">
          <a:xfrm>
            <a:off x="5384473"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5" name="Line 49"/>
          <p:cNvSpPr>
            <a:spLocks noChangeShapeType="1"/>
          </p:cNvSpPr>
          <p:nvPr/>
        </p:nvSpPr>
        <p:spPr bwMode="auto">
          <a:xfrm>
            <a:off x="5025698"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6" name="Line 50"/>
          <p:cNvSpPr>
            <a:spLocks noChangeShapeType="1"/>
          </p:cNvSpPr>
          <p:nvPr/>
        </p:nvSpPr>
        <p:spPr bwMode="auto">
          <a:xfrm>
            <a:off x="4628823"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7" name="Line 51"/>
          <p:cNvSpPr>
            <a:spLocks noChangeShapeType="1"/>
          </p:cNvSpPr>
          <p:nvPr/>
        </p:nvSpPr>
        <p:spPr bwMode="auto">
          <a:xfrm>
            <a:off x="4233535"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8" name="Line 52"/>
          <p:cNvSpPr>
            <a:spLocks noChangeShapeType="1"/>
          </p:cNvSpPr>
          <p:nvPr/>
        </p:nvSpPr>
        <p:spPr bwMode="auto">
          <a:xfrm>
            <a:off x="3836660"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9" name="Line 53"/>
          <p:cNvSpPr>
            <a:spLocks noChangeShapeType="1"/>
          </p:cNvSpPr>
          <p:nvPr/>
        </p:nvSpPr>
        <p:spPr bwMode="auto">
          <a:xfrm>
            <a:off x="3441373"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0" name="Line 54"/>
          <p:cNvSpPr>
            <a:spLocks noChangeShapeType="1"/>
          </p:cNvSpPr>
          <p:nvPr/>
        </p:nvSpPr>
        <p:spPr bwMode="auto">
          <a:xfrm>
            <a:off x="3044498"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1" name="Line 55"/>
          <p:cNvSpPr>
            <a:spLocks noChangeShapeType="1"/>
          </p:cNvSpPr>
          <p:nvPr/>
        </p:nvSpPr>
        <p:spPr bwMode="auto">
          <a:xfrm>
            <a:off x="2649210"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2" name="Line 56"/>
          <p:cNvSpPr>
            <a:spLocks noChangeShapeType="1"/>
          </p:cNvSpPr>
          <p:nvPr/>
        </p:nvSpPr>
        <p:spPr bwMode="auto">
          <a:xfrm>
            <a:off x="2252335" y="4885531"/>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3" name="Text Box 59"/>
          <p:cNvSpPr txBox="1">
            <a:spLocks noChangeArrowheads="1"/>
          </p:cNvSpPr>
          <p:nvPr/>
        </p:nvSpPr>
        <p:spPr bwMode="auto">
          <a:xfrm>
            <a:off x="1126798" y="5606256"/>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134" name="Text Box 61"/>
          <p:cNvSpPr txBox="1">
            <a:spLocks noChangeArrowheads="1"/>
          </p:cNvSpPr>
          <p:nvPr/>
        </p:nvSpPr>
        <p:spPr bwMode="auto">
          <a:xfrm>
            <a:off x="1126798" y="5066506"/>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135" name="Text Box 99"/>
          <p:cNvSpPr txBox="1">
            <a:spLocks noChangeArrowheads="1"/>
          </p:cNvSpPr>
          <p:nvPr/>
        </p:nvSpPr>
        <p:spPr bwMode="auto">
          <a:xfrm>
            <a:off x="2285673" y="6253956"/>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8</a:t>
            </a:r>
          </a:p>
        </p:txBody>
      </p:sp>
      <p:sp>
        <p:nvSpPr>
          <p:cNvPr id="136" name="Text Box 100"/>
          <p:cNvSpPr txBox="1">
            <a:spLocks noChangeArrowheads="1"/>
          </p:cNvSpPr>
          <p:nvPr/>
        </p:nvSpPr>
        <p:spPr bwMode="auto">
          <a:xfrm>
            <a:off x="2499985" y="6938169"/>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9</a:t>
            </a:r>
          </a:p>
        </p:txBody>
      </p:sp>
      <p:sp>
        <p:nvSpPr>
          <p:cNvPr id="137" name="Line 134"/>
          <p:cNvSpPr>
            <a:spLocks noChangeShapeType="1"/>
          </p:cNvSpPr>
          <p:nvPr/>
        </p:nvSpPr>
        <p:spPr bwMode="auto">
          <a:xfrm>
            <a:off x="5205085"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8" name="Line 135"/>
          <p:cNvSpPr>
            <a:spLocks noChangeShapeType="1"/>
          </p:cNvSpPr>
          <p:nvPr/>
        </p:nvSpPr>
        <p:spPr bwMode="auto">
          <a:xfrm>
            <a:off x="4846310"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9" name="Line 136"/>
          <p:cNvSpPr>
            <a:spLocks noChangeShapeType="1"/>
          </p:cNvSpPr>
          <p:nvPr/>
        </p:nvSpPr>
        <p:spPr bwMode="auto">
          <a:xfrm>
            <a:off x="4449435"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0" name="Line 137"/>
          <p:cNvSpPr>
            <a:spLocks noChangeShapeType="1"/>
          </p:cNvSpPr>
          <p:nvPr/>
        </p:nvSpPr>
        <p:spPr bwMode="auto">
          <a:xfrm>
            <a:off x="4054148"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1" name="Line 138"/>
          <p:cNvSpPr>
            <a:spLocks noChangeShapeType="1"/>
          </p:cNvSpPr>
          <p:nvPr/>
        </p:nvSpPr>
        <p:spPr bwMode="auto">
          <a:xfrm>
            <a:off x="3657273"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2" name="Line 139"/>
          <p:cNvSpPr>
            <a:spLocks noChangeShapeType="1"/>
          </p:cNvSpPr>
          <p:nvPr/>
        </p:nvSpPr>
        <p:spPr bwMode="auto">
          <a:xfrm>
            <a:off x="3261985"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3" name="Line 140"/>
          <p:cNvSpPr>
            <a:spLocks noChangeShapeType="1"/>
          </p:cNvSpPr>
          <p:nvPr/>
        </p:nvSpPr>
        <p:spPr bwMode="auto">
          <a:xfrm>
            <a:off x="2865110"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4" name="Line 141"/>
          <p:cNvSpPr>
            <a:spLocks noChangeShapeType="1"/>
          </p:cNvSpPr>
          <p:nvPr/>
        </p:nvSpPr>
        <p:spPr bwMode="auto">
          <a:xfrm>
            <a:off x="2469823" y="740648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5" name="Text Box 143"/>
          <p:cNvSpPr txBox="1">
            <a:spLocks noChangeArrowheads="1"/>
          </p:cNvSpPr>
          <p:nvPr/>
        </p:nvSpPr>
        <p:spPr bwMode="auto">
          <a:xfrm>
            <a:off x="1126798" y="7598569"/>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146" name="Text Box 166"/>
          <p:cNvSpPr txBox="1">
            <a:spLocks noChangeArrowheads="1"/>
          </p:cNvSpPr>
          <p:nvPr/>
        </p:nvSpPr>
        <p:spPr bwMode="auto">
          <a:xfrm>
            <a:off x="1126798" y="8054181"/>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147" name="Text Box 186"/>
          <p:cNvSpPr txBox="1">
            <a:spLocks noChangeArrowheads="1"/>
          </p:cNvSpPr>
          <p:nvPr/>
        </p:nvSpPr>
        <p:spPr bwMode="auto">
          <a:xfrm rot="16200000">
            <a:off x="5062249" y="504292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48" name="Text Box 187"/>
          <p:cNvSpPr txBox="1">
            <a:spLocks noChangeArrowheads="1"/>
          </p:cNvSpPr>
          <p:nvPr/>
        </p:nvSpPr>
        <p:spPr bwMode="auto">
          <a:xfrm rot="16200000">
            <a:off x="4692363" y="503657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49" name="Text Box 189"/>
          <p:cNvSpPr txBox="1">
            <a:spLocks noChangeArrowheads="1"/>
          </p:cNvSpPr>
          <p:nvPr/>
        </p:nvSpPr>
        <p:spPr bwMode="auto">
          <a:xfrm rot="16200000">
            <a:off x="3498562" y="565331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0" name="Text Box 195"/>
          <p:cNvSpPr txBox="1">
            <a:spLocks noChangeArrowheads="1"/>
          </p:cNvSpPr>
          <p:nvPr/>
        </p:nvSpPr>
        <p:spPr bwMode="auto">
          <a:xfrm rot="16200000">
            <a:off x="4281994" y="505804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1" name="Text Box 195"/>
          <p:cNvSpPr txBox="1">
            <a:spLocks noChangeArrowheads="1"/>
          </p:cNvSpPr>
          <p:nvPr/>
        </p:nvSpPr>
        <p:spPr bwMode="auto">
          <a:xfrm rot="16200000">
            <a:off x="3885119" y="505562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2" name="Text Box 195"/>
          <p:cNvSpPr txBox="1">
            <a:spLocks noChangeArrowheads="1"/>
          </p:cNvSpPr>
          <p:nvPr/>
        </p:nvSpPr>
        <p:spPr bwMode="auto">
          <a:xfrm rot="16200000">
            <a:off x="3505879" y="505846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3" name="Text Box 195"/>
          <p:cNvSpPr txBox="1">
            <a:spLocks noChangeArrowheads="1"/>
          </p:cNvSpPr>
          <p:nvPr/>
        </p:nvSpPr>
        <p:spPr bwMode="auto">
          <a:xfrm rot="16200000">
            <a:off x="3108776" y="505127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4" name="Text Box 195"/>
          <p:cNvSpPr txBox="1">
            <a:spLocks noChangeArrowheads="1"/>
          </p:cNvSpPr>
          <p:nvPr/>
        </p:nvSpPr>
        <p:spPr bwMode="auto">
          <a:xfrm rot="16200000">
            <a:off x="2706970" y="503740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5" name="Text Box 195"/>
          <p:cNvSpPr txBox="1">
            <a:spLocks noChangeArrowheads="1"/>
          </p:cNvSpPr>
          <p:nvPr/>
        </p:nvSpPr>
        <p:spPr bwMode="auto">
          <a:xfrm rot="16200000">
            <a:off x="2302606" y="503351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6" name="Text Box 30"/>
          <p:cNvSpPr txBox="1">
            <a:spLocks noChangeArrowheads="1"/>
          </p:cNvSpPr>
          <p:nvPr/>
        </p:nvSpPr>
        <p:spPr bwMode="auto">
          <a:xfrm rot="16200000">
            <a:off x="4879122" y="818928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7" name="Text Box 31"/>
          <p:cNvSpPr txBox="1">
            <a:spLocks noChangeArrowheads="1"/>
          </p:cNvSpPr>
          <p:nvPr/>
        </p:nvSpPr>
        <p:spPr bwMode="auto">
          <a:xfrm rot="16200000">
            <a:off x="4496533" y="818885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8" name="Text Box 32"/>
          <p:cNvSpPr txBox="1">
            <a:spLocks noChangeArrowheads="1"/>
          </p:cNvSpPr>
          <p:nvPr/>
        </p:nvSpPr>
        <p:spPr bwMode="auto">
          <a:xfrm rot="16200000">
            <a:off x="4083783" y="81769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59" name="Text Box 34"/>
          <p:cNvSpPr txBox="1">
            <a:spLocks noChangeArrowheads="1"/>
          </p:cNvSpPr>
          <p:nvPr/>
        </p:nvSpPr>
        <p:spPr bwMode="auto">
          <a:xfrm rot="16200000">
            <a:off x="3328133" y="817139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0" name="Text Box 35"/>
          <p:cNvSpPr txBox="1">
            <a:spLocks noChangeArrowheads="1"/>
          </p:cNvSpPr>
          <p:nvPr/>
        </p:nvSpPr>
        <p:spPr bwMode="auto">
          <a:xfrm rot="16200000">
            <a:off x="2932846" y="81769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1" name="Text Box 39"/>
          <p:cNvSpPr txBox="1">
            <a:spLocks noChangeArrowheads="1"/>
          </p:cNvSpPr>
          <p:nvPr/>
        </p:nvSpPr>
        <p:spPr bwMode="auto">
          <a:xfrm rot="16200000">
            <a:off x="2501047" y="816901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2" name="Text Box 187"/>
          <p:cNvSpPr txBox="1">
            <a:spLocks noChangeArrowheads="1"/>
          </p:cNvSpPr>
          <p:nvPr/>
        </p:nvSpPr>
        <p:spPr bwMode="auto">
          <a:xfrm rot="16200000">
            <a:off x="4904522" y="755703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3" name="Text Box 189"/>
          <p:cNvSpPr txBox="1">
            <a:spLocks noChangeArrowheads="1"/>
          </p:cNvSpPr>
          <p:nvPr/>
        </p:nvSpPr>
        <p:spPr bwMode="auto">
          <a:xfrm rot="16200000">
            <a:off x="3710721" y="817377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4" name="Text Box 195"/>
          <p:cNvSpPr txBox="1">
            <a:spLocks noChangeArrowheads="1"/>
          </p:cNvSpPr>
          <p:nvPr/>
        </p:nvSpPr>
        <p:spPr bwMode="auto">
          <a:xfrm rot="16200000">
            <a:off x="4494153" y="757850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5" name="Text Box 195"/>
          <p:cNvSpPr txBox="1">
            <a:spLocks noChangeArrowheads="1"/>
          </p:cNvSpPr>
          <p:nvPr/>
        </p:nvSpPr>
        <p:spPr bwMode="auto">
          <a:xfrm rot="16200000">
            <a:off x="4097278" y="757608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6" name="Text Box 195"/>
          <p:cNvSpPr txBox="1">
            <a:spLocks noChangeArrowheads="1"/>
          </p:cNvSpPr>
          <p:nvPr/>
        </p:nvSpPr>
        <p:spPr bwMode="auto">
          <a:xfrm rot="16200000">
            <a:off x="3718038" y="757892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7" name="Text Box 195"/>
          <p:cNvSpPr txBox="1">
            <a:spLocks noChangeArrowheads="1"/>
          </p:cNvSpPr>
          <p:nvPr/>
        </p:nvSpPr>
        <p:spPr bwMode="auto">
          <a:xfrm rot="16200000">
            <a:off x="3320935" y="757173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8" name="Text Box 195"/>
          <p:cNvSpPr txBox="1">
            <a:spLocks noChangeArrowheads="1"/>
          </p:cNvSpPr>
          <p:nvPr/>
        </p:nvSpPr>
        <p:spPr bwMode="auto">
          <a:xfrm rot="16200000">
            <a:off x="2919129" y="755786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69" name="Text Box 195"/>
          <p:cNvSpPr txBox="1">
            <a:spLocks noChangeArrowheads="1"/>
          </p:cNvSpPr>
          <p:nvPr/>
        </p:nvSpPr>
        <p:spPr bwMode="auto">
          <a:xfrm rot="16200000">
            <a:off x="2514765" y="755397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Tree>
    <p:extLst>
      <p:ext uri="{BB962C8B-B14F-4D97-AF65-F5344CB8AC3E}">
        <p14:creationId xmlns:p14="http://schemas.microsoft.com/office/powerpoint/2010/main" val="115008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7975" y="588963"/>
            <a:ext cx="16818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dirty="0"/>
              <a:t>Anschlussfeld in xx:</a:t>
            </a:r>
          </a:p>
        </p:txBody>
      </p:sp>
      <p:sp>
        <p:nvSpPr>
          <p:cNvPr id="7171" name="Line 265"/>
          <p:cNvSpPr>
            <a:spLocks noChangeShapeType="1"/>
          </p:cNvSpPr>
          <p:nvPr/>
        </p:nvSpPr>
        <p:spPr bwMode="auto">
          <a:xfrm>
            <a:off x="183197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2" name="Line 266"/>
          <p:cNvSpPr>
            <a:spLocks noChangeShapeType="1"/>
          </p:cNvSpPr>
          <p:nvPr/>
        </p:nvSpPr>
        <p:spPr bwMode="auto">
          <a:xfrm>
            <a:off x="204787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3" name="Line 267"/>
          <p:cNvSpPr>
            <a:spLocks noChangeShapeType="1"/>
          </p:cNvSpPr>
          <p:nvPr/>
        </p:nvSpPr>
        <p:spPr bwMode="auto">
          <a:xfrm>
            <a:off x="226377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4" name="Line 268"/>
          <p:cNvSpPr>
            <a:spLocks noChangeShapeType="1"/>
          </p:cNvSpPr>
          <p:nvPr/>
        </p:nvSpPr>
        <p:spPr bwMode="auto">
          <a:xfrm>
            <a:off x="2481263"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5" name="Line 269"/>
          <p:cNvSpPr>
            <a:spLocks noChangeShapeType="1"/>
          </p:cNvSpPr>
          <p:nvPr/>
        </p:nvSpPr>
        <p:spPr bwMode="auto">
          <a:xfrm>
            <a:off x="2660650"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6" name="Line 270"/>
          <p:cNvSpPr>
            <a:spLocks noChangeShapeType="1"/>
          </p:cNvSpPr>
          <p:nvPr/>
        </p:nvSpPr>
        <p:spPr bwMode="auto">
          <a:xfrm>
            <a:off x="2876550"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7" name="Line 271"/>
          <p:cNvSpPr>
            <a:spLocks noChangeShapeType="1"/>
          </p:cNvSpPr>
          <p:nvPr/>
        </p:nvSpPr>
        <p:spPr bwMode="auto">
          <a:xfrm>
            <a:off x="3092450"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8" name="Line 272"/>
          <p:cNvSpPr>
            <a:spLocks noChangeShapeType="1"/>
          </p:cNvSpPr>
          <p:nvPr/>
        </p:nvSpPr>
        <p:spPr bwMode="auto">
          <a:xfrm>
            <a:off x="3309938"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79" name="Line 273"/>
          <p:cNvSpPr>
            <a:spLocks noChangeShapeType="1"/>
          </p:cNvSpPr>
          <p:nvPr/>
        </p:nvSpPr>
        <p:spPr bwMode="auto">
          <a:xfrm>
            <a:off x="348932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0" name="Line 274"/>
          <p:cNvSpPr>
            <a:spLocks noChangeShapeType="1"/>
          </p:cNvSpPr>
          <p:nvPr/>
        </p:nvSpPr>
        <p:spPr bwMode="auto">
          <a:xfrm>
            <a:off x="370522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1" name="Line 275"/>
          <p:cNvSpPr>
            <a:spLocks noChangeShapeType="1"/>
          </p:cNvSpPr>
          <p:nvPr/>
        </p:nvSpPr>
        <p:spPr bwMode="auto">
          <a:xfrm>
            <a:off x="392112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2" name="Line 276"/>
          <p:cNvSpPr>
            <a:spLocks noChangeShapeType="1"/>
          </p:cNvSpPr>
          <p:nvPr/>
        </p:nvSpPr>
        <p:spPr bwMode="auto">
          <a:xfrm>
            <a:off x="413702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3" name="Line 277"/>
          <p:cNvSpPr>
            <a:spLocks noChangeShapeType="1"/>
          </p:cNvSpPr>
          <p:nvPr/>
        </p:nvSpPr>
        <p:spPr bwMode="auto">
          <a:xfrm>
            <a:off x="4316413"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4" name="Line 278"/>
          <p:cNvSpPr>
            <a:spLocks noChangeShapeType="1"/>
          </p:cNvSpPr>
          <p:nvPr/>
        </p:nvSpPr>
        <p:spPr bwMode="auto">
          <a:xfrm>
            <a:off x="4532313"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5" name="Line 279"/>
          <p:cNvSpPr>
            <a:spLocks noChangeShapeType="1"/>
          </p:cNvSpPr>
          <p:nvPr/>
        </p:nvSpPr>
        <p:spPr bwMode="auto">
          <a:xfrm>
            <a:off x="4748213"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6" name="Line 280"/>
          <p:cNvSpPr>
            <a:spLocks noChangeShapeType="1"/>
          </p:cNvSpPr>
          <p:nvPr/>
        </p:nvSpPr>
        <p:spPr bwMode="auto">
          <a:xfrm>
            <a:off x="4929188"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7" name="Line 285"/>
          <p:cNvSpPr>
            <a:spLocks noChangeShapeType="1"/>
          </p:cNvSpPr>
          <p:nvPr/>
        </p:nvSpPr>
        <p:spPr bwMode="auto">
          <a:xfrm>
            <a:off x="1616075" y="52339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89" name="Line 287"/>
          <p:cNvSpPr>
            <a:spLocks noChangeShapeType="1"/>
          </p:cNvSpPr>
          <p:nvPr/>
        </p:nvSpPr>
        <p:spPr bwMode="auto">
          <a:xfrm>
            <a:off x="186848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0" name="Line 288"/>
          <p:cNvSpPr>
            <a:spLocks noChangeShapeType="1"/>
          </p:cNvSpPr>
          <p:nvPr/>
        </p:nvSpPr>
        <p:spPr bwMode="auto">
          <a:xfrm>
            <a:off x="208438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1" name="Line 289"/>
          <p:cNvSpPr>
            <a:spLocks noChangeShapeType="1"/>
          </p:cNvSpPr>
          <p:nvPr/>
        </p:nvSpPr>
        <p:spPr bwMode="auto">
          <a:xfrm>
            <a:off x="230028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2" name="Line 290"/>
          <p:cNvSpPr>
            <a:spLocks noChangeShapeType="1"/>
          </p:cNvSpPr>
          <p:nvPr/>
        </p:nvSpPr>
        <p:spPr bwMode="auto">
          <a:xfrm>
            <a:off x="2517775"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3" name="Line 291"/>
          <p:cNvSpPr>
            <a:spLocks noChangeShapeType="1"/>
          </p:cNvSpPr>
          <p:nvPr/>
        </p:nvSpPr>
        <p:spPr bwMode="auto">
          <a:xfrm>
            <a:off x="2697163"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4" name="Line 292"/>
          <p:cNvSpPr>
            <a:spLocks noChangeShapeType="1"/>
          </p:cNvSpPr>
          <p:nvPr/>
        </p:nvSpPr>
        <p:spPr bwMode="auto">
          <a:xfrm>
            <a:off x="2913063"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5" name="Line 293"/>
          <p:cNvSpPr>
            <a:spLocks noChangeShapeType="1"/>
          </p:cNvSpPr>
          <p:nvPr/>
        </p:nvSpPr>
        <p:spPr bwMode="auto">
          <a:xfrm>
            <a:off x="3128963"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6" name="Line 294"/>
          <p:cNvSpPr>
            <a:spLocks noChangeShapeType="1"/>
          </p:cNvSpPr>
          <p:nvPr/>
        </p:nvSpPr>
        <p:spPr bwMode="auto">
          <a:xfrm>
            <a:off x="330993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7" name="Line 295"/>
          <p:cNvSpPr>
            <a:spLocks noChangeShapeType="1"/>
          </p:cNvSpPr>
          <p:nvPr/>
        </p:nvSpPr>
        <p:spPr bwMode="auto">
          <a:xfrm>
            <a:off x="352583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8" name="Line 296"/>
          <p:cNvSpPr>
            <a:spLocks noChangeShapeType="1"/>
          </p:cNvSpPr>
          <p:nvPr/>
        </p:nvSpPr>
        <p:spPr bwMode="auto">
          <a:xfrm>
            <a:off x="374173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9" name="Line 297"/>
          <p:cNvSpPr>
            <a:spLocks noChangeShapeType="1"/>
          </p:cNvSpPr>
          <p:nvPr/>
        </p:nvSpPr>
        <p:spPr bwMode="auto">
          <a:xfrm>
            <a:off x="395763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0" name="Line 298"/>
          <p:cNvSpPr>
            <a:spLocks noChangeShapeType="1"/>
          </p:cNvSpPr>
          <p:nvPr/>
        </p:nvSpPr>
        <p:spPr bwMode="auto">
          <a:xfrm>
            <a:off x="417353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1" name="Line 299"/>
          <p:cNvSpPr>
            <a:spLocks noChangeShapeType="1"/>
          </p:cNvSpPr>
          <p:nvPr/>
        </p:nvSpPr>
        <p:spPr bwMode="auto">
          <a:xfrm>
            <a:off x="4352925"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2" name="Line 300"/>
          <p:cNvSpPr>
            <a:spLocks noChangeShapeType="1"/>
          </p:cNvSpPr>
          <p:nvPr/>
        </p:nvSpPr>
        <p:spPr bwMode="auto">
          <a:xfrm>
            <a:off x="4568825"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3" name="Line 301"/>
          <p:cNvSpPr>
            <a:spLocks noChangeShapeType="1"/>
          </p:cNvSpPr>
          <p:nvPr/>
        </p:nvSpPr>
        <p:spPr bwMode="auto">
          <a:xfrm>
            <a:off x="4784725"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4" name="Line 302"/>
          <p:cNvSpPr>
            <a:spLocks noChangeShapeType="1"/>
          </p:cNvSpPr>
          <p:nvPr/>
        </p:nvSpPr>
        <p:spPr bwMode="auto">
          <a:xfrm>
            <a:off x="4965700"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5" name="Line 307"/>
          <p:cNvSpPr>
            <a:spLocks noChangeShapeType="1"/>
          </p:cNvSpPr>
          <p:nvPr/>
        </p:nvSpPr>
        <p:spPr bwMode="auto">
          <a:xfrm>
            <a:off x="1652588" y="181451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6" name="Line 308"/>
          <p:cNvSpPr>
            <a:spLocks noChangeShapeType="1"/>
          </p:cNvSpPr>
          <p:nvPr/>
        </p:nvSpPr>
        <p:spPr bwMode="auto">
          <a:xfrm flipV="1">
            <a:off x="1652588" y="1808163"/>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0" name="Rectangle 4"/>
          <p:cNvSpPr>
            <a:spLocks noChangeArrowheads="1"/>
          </p:cNvSpPr>
          <p:nvPr/>
        </p:nvSpPr>
        <p:spPr bwMode="auto">
          <a:xfrm>
            <a:off x="1473200" y="3319463"/>
            <a:ext cx="3671888"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7211" name="Group 5"/>
          <p:cNvGrpSpPr>
            <a:grpSpLocks/>
          </p:cNvGrpSpPr>
          <p:nvPr/>
        </p:nvGrpSpPr>
        <p:grpSpPr bwMode="auto">
          <a:xfrm>
            <a:off x="1692275" y="3505200"/>
            <a:ext cx="127000" cy="1498600"/>
            <a:chOff x="620" y="1713"/>
            <a:chExt cx="80" cy="944"/>
          </a:xfrm>
        </p:grpSpPr>
        <p:sp>
          <p:nvSpPr>
            <p:cNvPr id="7432" name="Rectangle 6"/>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3" name="Oval 7"/>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4" name="Oval 8"/>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5" name="Oval 9"/>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6" name="Oval 10"/>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7" name="Oval 11"/>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8" name="Oval 12"/>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9" name="Oval 13"/>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0" name="Oval 14"/>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1" name="Oval 15"/>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2" name="Oval 16"/>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2" name="Group 17"/>
          <p:cNvGrpSpPr>
            <a:grpSpLocks/>
          </p:cNvGrpSpPr>
          <p:nvPr/>
        </p:nvGrpSpPr>
        <p:grpSpPr bwMode="auto">
          <a:xfrm>
            <a:off x="1895475" y="3505200"/>
            <a:ext cx="127000" cy="1498600"/>
            <a:chOff x="620" y="1713"/>
            <a:chExt cx="80" cy="944"/>
          </a:xfrm>
        </p:grpSpPr>
        <p:sp>
          <p:nvSpPr>
            <p:cNvPr id="7421" name="Rectangle 18"/>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2" name="Oval 19"/>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3" name="Oval 20"/>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4" name="Oval 21"/>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5" name="Oval 22"/>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6" name="Oval 23"/>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7" name="Oval 24"/>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8" name="Oval 25"/>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9" name="Oval 26"/>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0" name="Oval 27"/>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31" name="Oval 28"/>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3" name="Group 29"/>
          <p:cNvGrpSpPr>
            <a:grpSpLocks/>
          </p:cNvGrpSpPr>
          <p:nvPr/>
        </p:nvGrpSpPr>
        <p:grpSpPr bwMode="auto">
          <a:xfrm>
            <a:off x="2111375" y="3505200"/>
            <a:ext cx="127000" cy="1498600"/>
            <a:chOff x="620" y="1713"/>
            <a:chExt cx="80" cy="944"/>
          </a:xfrm>
        </p:grpSpPr>
        <p:sp>
          <p:nvSpPr>
            <p:cNvPr id="7410" name="Rectangle 30"/>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1" name="Oval 31"/>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2" name="Oval 32"/>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3" name="Oval 33"/>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4" name="Oval 34"/>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5" name="Oval 35"/>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6" name="Oval 36"/>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7" name="Oval 37"/>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8" name="Oval 38"/>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19" name="Oval 39"/>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20" name="Oval 40"/>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4" name="Group 41"/>
          <p:cNvGrpSpPr>
            <a:grpSpLocks/>
          </p:cNvGrpSpPr>
          <p:nvPr/>
        </p:nvGrpSpPr>
        <p:grpSpPr bwMode="auto">
          <a:xfrm>
            <a:off x="2316163" y="3505200"/>
            <a:ext cx="127000" cy="1498600"/>
            <a:chOff x="620" y="1713"/>
            <a:chExt cx="80" cy="944"/>
          </a:xfrm>
        </p:grpSpPr>
        <p:sp>
          <p:nvSpPr>
            <p:cNvPr id="7399" name="Rectangle 42"/>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0" name="Oval 43"/>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1" name="Oval 44"/>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2" name="Oval 45"/>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3" name="Oval 46"/>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4" name="Oval 47"/>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5" name="Oval 48"/>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6" name="Oval 49"/>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7" name="Oval 50"/>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8" name="Oval 51"/>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09" name="Oval 52"/>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5" name="Group 53"/>
          <p:cNvGrpSpPr>
            <a:grpSpLocks/>
          </p:cNvGrpSpPr>
          <p:nvPr/>
        </p:nvGrpSpPr>
        <p:grpSpPr bwMode="auto">
          <a:xfrm>
            <a:off x="2508250" y="3505200"/>
            <a:ext cx="127000" cy="1498600"/>
            <a:chOff x="620" y="1713"/>
            <a:chExt cx="80" cy="944"/>
          </a:xfrm>
        </p:grpSpPr>
        <p:sp>
          <p:nvSpPr>
            <p:cNvPr id="7388" name="Rectangle 54"/>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9" name="Oval 55"/>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0" name="Oval 56"/>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1" name="Oval 57"/>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2" name="Oval 58"/>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3" name="Oval 59"/>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4" name="Oval 60"/>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5" name="Oval 61"/>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6" name="Oval 62"/>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7" name="Oval 63"/>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98" name="Oval 64"/>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6" name="Group 65"/>
          <p:cNvGrpSpPr>
            <a:grpSpLocks/>
          </p:cNvGrpSpPr>
          <p:nvPr/>
        </p:nvGrpSpPr>
        <p:grpSpPr bwMode="auto">
          <a:xfrm>
            <a:off x="2705100" y="3505200"/>
            <a:ext cx="127000" cy="1498600"/>
            <a:chOff x="620" y="1713"/>
            <a:chExt cx="80" cy="944"/>
          </a:xfrm>
        </p:grpSpPr>
        <p:sp>
          <p:nvSpPr>
            <p:cNvPr id="7377" name="Rectangle 66"/>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8" name="Oval 67"/>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9" name="Oval 68"/>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0" name="Oval 69"/>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1" name="Oval 70"/>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2" name="Oval 71"/>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3" name="Oval 72"/>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4" name="Oval 73"/>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5" name="Oval 74"/>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6" name="Oval 75"/>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87" name="Oval 76"/>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7" name="Group 77"/>
          <p:cNvGrpSpPr>
            <a:grpSpLocks/>
          </p:cNvGrpSpPr>
          <p:nvPr/>
        </p:nvGrpSpPr>
        <p:grpSpPr bwMode="auto">
          <a:xfrm>
            <a:off x="2903538" y="3505200"/>
            <a:ext cx="127000" cy="1498600"/>
            <a:chOff x="620" y="1713"/>
            <a:chExt cx="80" cy="944"/>
          </a:xfrm>
        </p:grpSpPr>
        <p:sp>
          <p:nvSpPr>
            <p:cNvPr id="7366" name="Rectangle 78"/>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7" name="Oval 79"/>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8" name="Oval 80"/>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9" name="Oval 81"/>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0" name="Oval 82"/>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1" name="Oval 83"/>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2" name="Oval 84"/>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3" name="Oval 85"/>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4" name="Oval 86"/>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5" name="Oval 87"/>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76" name="Oval 88"/>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8" name="Group 89"/>
          <p:cNvGrpSpPr>
            <a:grpSpLocks/>
          </p:cNvGrpSpPr>
          <p:nvPr/>
        </p:nvGrpSpPr>
        <p:grpSpPr bwMode="auto">
          <a:xfrm>
            <a:off x="3119438" y="3505200"/>
            <a:ext cx="127000" cy="1498600"/>
            <a:chOff x="620" y="1713"/>
            <a:chExt cx="80" cy="944"/>
          </a:xfrm>
        </p:grpSpPr>
        <p:sp>
          <p:nvSpPr>
            <p:cNvPr id="7355" name="Rectangle 90"/>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6" name="Oval 91"/>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7" name="Oval 92"/>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8" name="Oval 93"/>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9" name="Oval 94"/>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0" name="Oval 95"/>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1" name="Oval 96"/>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2" name="Oval 97"/>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3" name="Oval 98"/>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4" name="Oval 99"/>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65" name="Oval 100"/>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19" name="Group 101"/>
          <p:cNvGrpSpPr>
            <a:grpSpLocks/>
          </p:cNvGrpSpPr>
          <p:nvPr/>
        </p:nvGrpSpPr>
        <p:grpSpPr bwMode="auto">
          <a:xfrm>
            <a:off x="3335338" y="3505200"/>
            <a:ext cx="127000" cy="1498600"/>
            <a:chOff x="620" y="1713"/>
            <a:chExt cx="80" cy="944"/>
          </a:xfrm>
        </p:grpSpPr>
        <p:sp>
          <p:nvSpPr>
            <p:cNvPr id="7344" name="Rectangle 102"/>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5" name="Oval 103"/>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6" name="Oval 104"/>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7" name="Oval 105"/>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8" name="Oval 106"/>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9" name="Oval 107"/>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0" name="Oval 108"/>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1" name="Oval 109"/>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2" name="Oval 110"/>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3" name="Oval 111"/>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54" name="Oval 112"/>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20" name="Group 113"/>
          <p:cNvGrpSpPr>
            <a:grpSpLocks/>
          </p:cNvGrpSpPr>
          <p:nvPr/>
        </p:nvGrpSpPr>
        <p:grpSpPr bwMode="auto">
          <a:xfrm>
            <a:off x="3551238" y="3505200"/>
            <a:ext cx="127000" cy="1498600"/>
            <a:chOff x="620" y="1713"/>
            <a:chExt cx="80" cy="944"/>
          </a:xfrm>
        </p:grpSpPr>
        <p:sp>
          <p:nvSpPr>
            <p:cNvPr id="7333" name="Rectangle 114"/>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4" name="Oval 115"/>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5" name="Oval 116"/>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6" name="Oval 117"/>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7" name="Oval 118"/>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8" name="Oval 119"/>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9" name="Oval 120"/>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0" name="Oval 121"/>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1" name="Oval 122"/>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2" name="Oval 123"/>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43" name="Oval 124"/>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21" name="Group 125"/>
          <p:cNvGrpSpPr>
            <a:grpSpLocks/>
          </p:cNvGrpSpPr>
          <p:nvPr/>
        </p:nvGrpSpPr>
        <p:grpSpPr bwMode="auto">
          <a:xfrm>
            <a:off x="3767138" y="3505200"/>
            <a:ext cx="127000" cy="1498600"/>
            <a:chOff x="620" y="1713"/>
            <a:chExt cx="80" cy="944"/>
          </a:xfrm>
        </p:grpSpPr>
        <p:sp>
          <p:nvSpPr>
            <p:cNvPr id="7322" name="Rectangle 126"/>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3" name="Oval 127"/>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4" name="Oval 128"/>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5" name="Oval 129"/>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6" name="Oval 130"/>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7" name="Oval 131"/>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8" name="Oval 132"/>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9" name="Oval 133"/>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0" name="Oval 134"/>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1" name="Oval 135"/>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32" name="Oval 136"/>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22" name="Group 137"/>
          <p:cNvGrpSpPr>
            <a:grpSpLocks/>
          </p:cNvGrpSpPr>
          <p:nvPr/>
        </p:nvGrpSpPr>
        <p:grpSpPr bwMode="auto">
          <a:xfrm>
            <a:off x="3984625" y="3505200"/>
            <a:ext cx="127000" cy="1498600"/>
            <a:chOff x="620" y="1713"/>
            <a:chExt cx="80" cy="944"/>
          </a:xfrm>
        </p:grpSpPr>
        <p:sp>
          <p:nvSpPr>
            <p:cNvPr id="7311" name="Rectangle 138"/>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2" name="Oval 139"/>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3" name="Oval 140"/>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4" name="Oval 141"/>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5" name="Oval 142"/>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6" name="Oval 143"/>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7" name="Oval 144"/>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8" name="Oval 145"/>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9" name="Oval 146"/>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0" name="Oval 147"/>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21" name="Oval 148"/>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23" name="Group 149"/>
          <p:cNvGrpSpPr>
            <a:grpSpLocks/>
          </p:cNvGrpSpPr>
          <p:nvPr/>
        </p:nvGrpSpPr>
        <p:grpSpPr bwMode="auto">
          <a:xfrm>
            <a:off x="4181475" y="3505200"/>
            <a:ext cx="127000" cy="1498600"/>
            <a:chOff x="620" y="1713"/>
            <a:chExt cx="80" cy="944"/>
          </a:xfrm>
        </p:grpSpPr>
        <p:sp>
          <p:nvSpPr>
            <p:cNvPr id="7300" name="Rectangle 150"/>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1" name="Oval 151"/>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2" name="Oval 152"/>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3" name="Oval 153"/>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4" name="Oval 154"/>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5" name="Oval 155"/>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6" name="Oval 156"/>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7" name="Oval 157"/>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8" name="Oval 158"/>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09" name="Oval 159"/>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310" name="Oval 160"/>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7224" name="Text Box 161"/>
          <p:cNvSpPr txBox="1">
            <a:spLocks noChangeArrowheads="1"/>
          </p:cNvSpPr>
          <p:nvPr/>
        </p:nvSpPr>
        <p:spPr bwMode="auto">
          <a:xfrm>
            <a:off x="1622425" y="498951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7225" name="Text Box 162"/>
          <p:cNvSpPr txBox="1">
            <a:spLocks noChangeArrowheads="1"/>
          </p:cNvSpPr>
          <p:nvPr/>
        </p:nvSpPr>
        <p:spPr bwMode="auto">
          <a:xfrm>
            <a:off x="1824038" y="49815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7226" name="Text Box 163"/>
          <p:cNvSpPr txBox="1">
            <a:spLocks noChangeArrowheads="1"/>
          </p:cNvSpPr>
          <p:nvPr/>
        </p:nvSpPr>
        <p:spPr bwMode="auto">
          <a:xfrm>
            <a:off x="2039938" y="49815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7227" name="Text Box 164"/>
          <p:cNvSpPr txBox="1">
            <a:spLocks noChangeArrowheads="1"/>
          </p:cNvSpPr>
          <p:nvPr/>
        </p:nvSpPr>
        <p:spPr bwMode="auto">
          <a:xfrm>
            <a:off x="2255838" y="49815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7228" name="Text Box 165"/>
          <p:cNvSpPr txBox="1">
            <a:spLocks noChangeArrowheads="1"/>
          </p:cNvSpPr>
          <p:nvPr/>
        </p:nvSpPr>
        <p:spPr bwMode="auto">
          <a:xfrm>
            <a:off x="2616200" y="49815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7229" name="Text Box 166"/>
          <p:cNvSpPr txBox="1">
            <a:spLocks noChangeArrowheads="1"/>
          </p:cNvSpPr>
          <p:nvPr/>
        </p:nvSpPr>
        <p:spPr bwMode="auto">
          <a:xfrm>
            <a:off x="2435225" y="49815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7230" name="Text Box 167"/>
          <p:cNvSpPr txBox="1">
            <a:spLocks noChangeArrowheads="1"/>
          </p:cNvSpPr>
          <p:nvPr/>
        </p:nvSpPr>
        <p:spPr bwMode="auto">
          <a:xfrm>
            <a:off x="2832100" y="49815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7231" name="Text Box 168"/>
          <p:cNvSpPr txBox="1">
            <a:spLocks noChangeArrowheads="1"/>
          </p:cNvSpPr>
          <p:nvPr/>
        </p:nvSpPr>
        <p:spPr bwMode="auto">
          <a:xfrm>
            <a:off x="3048000" y="49815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7232" name="Text Box 169"/>
          <p:cNvSpPr txBox="1">
            <a:spLocks noChangeArrowheads="1"/>
          </p:cNvSpPr>
          <p:nvPr/>
        </p:nvSpPr>
        <p:spPr bwMode="auto">
          <a:xfrm>
            <a:off x="3263900" y="49815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7233" name="Text Box 170"/>
          <p:cNvSpPr txBox="1">
            <a:spLocks noChangeArrowheads="1"/>
          </p:cNvSpPr>
          <p:nvPr/>
        </p:nvSpPr>
        <p:spPr bwMode="auto">
          <a:xfrm>
            <a:off x="3443288"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7234" name="Text Box 171"/>
          <p:cNvSpPr txBox="1">
            <a:spLocks noChangeArrowheads="1"/>
          </p:cNvSpPr>
          <p:nvPr/>
        </p:nvSpPr>
        <p:spPr bwMode="auto">
          <a:xfrm>
            <a:off x="3659188"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11</a:t>
            </a:r>
          </a:p>
        </p:txBody>
      </p:sp>
      <p:sp>
        <p:nvSpPr>
          <p:cNvPr id="7235" name="Text Box 172"/>
          <p:cNvSpPr txBox="1">
            <a:spLocks noChangeArrowheads="1"/>
          </p:cNvSpPr>
          <p:nvPr/>
        </p:nvSpPr>
        <p:spPr bwMode="auto">
          <a:xfrm>
            <a:off x="3875088"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12</a:t>
            </a:r>
          </a:p>
        </p:txBody>
      </p:sp>
      <p:sp>
        <p:nvSpPr>
          <p:cNvPr id="7236" name="Text Box 173"/>
          <p:cNvSpPr txBox="1">
            <a:spLocks noChangeArrowheads="1"/>
          </p:cNvSpPr>
          <p:nvPr/>
        </p:nvSpPr>
        <p:spPr bwMode="auto">
          <a:xfrm>
            <a:off x="4070350"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13</a:t>
            </a:r>
          </a:p>
        </p:txBody>
      </p:sp>
      <p:sp>
        <p:nvSpPr>
          <p:cNvPr id="7237" name="Text Box 174"/>
          <p:cNvSpPr txBox="1">
            <a:spLocks noChangeArrowheads="1"/>
          </p:cNvSpPr>
          <p:nvPr/>
        </p:nvSpPr>
        <p:spPr bwMode="auto">
          <a:xfrm>
            <a:off x="4271963"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14</a:t>
            </a:r>
          </a:p>
        </p:txBody>
      </p:sp>
      <p:grpSp>
        <p:nvGrpSpPr>
          <p:cNvPr id="7238" name="Group 175"/>
          <p:cNvGrpSpPr>
            <a:grpSpLocks/>
          </p:cNvGrpSpPr>
          <p:nvPr/>
        </p:nvGrpSpPr>
        <p:grpSpPr bwMode="auto">
          <a:xfrm>
            <a:off x="4379913" y="3505200"/>
            <a:ext cx="127000" cy="1498600"/>
            <a:chOff x="620" y="1713"/>
            <a:chExt cx="80" cy="944"/>
          </a:xfrm>
        </p:grpSpPr>
        <p:sp>
          <p:nvSpPr>
            <p:cNvPr id="7289" name="Rectangle 176"/>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0" name="Oval 177"/>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1" name="Oval 178"/>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2" name="Oval 179"/>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3" name="Oval 180"/>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4" name="Oval 181"/>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5" name="Oval 182"/>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6" name="Oval 183"/>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7" name="Oval 184"/>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8" name="Oval 185"/>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99" name="Oval 186"/>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39" name="Group 187"/>
          <p:cNvGrpSpPr>
            <a:grpSpLocks/>
          </p:cNvGrpSpPr>
          <p:nvPr/>
        </p:nvGrpSpPr>
        <p:grpSpPr bwMode="auto">
          <a:xfrm>
            <a:off x="4576763" y="3505200"/>
            <a:ext cx="127000" cy="1498600"/>
            <a:chOff x="620" y="1713"/>
            <a:chExt cx="80" cy="944"/>
          </a:xfrm>
        </p:grpSpPr>
        <p:sp>
          <p:nvSpPr>
            <p:cNvPr id="7278" name="Rectangle 188"/>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9" name="Oval 189"/>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0" name="Oval 190"/>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1" name="Oval 191"/>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2" name="Oval 192"/>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3" name="Oval 193"/>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4" name="Oval 194"/>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5" name="Oval 195"/>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6" name="Oval 196"/>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7" name="Oval 197"/>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88" name="Oval 198"/>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240" name="Group 199"/>
          <p:cNvGrpSpPr>
            <a:grpSpLocks/>
          </p:cNvGrpSpPr>
          <p:nvPr/>
        </p:nvGrpSpPr>
        <p:grpSpPr bwMode="auto">
          <a:xfrm>
            <a:off x="4775200" y="3505200"/>
            <a:ext cx="127000" cy="1498600"/>
            <a:chOff x="620" y="1713"/>
            <a:chExt cx="80" cy="944"/>
          </a:xfrm>
        </p:grpSpPr>
        <p:sp>
          <p:nvSpPr>
            <p:cNvPr id="7267" name="Rectangle 200"/>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68" name="Oval 201"/>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69" name="Oval 202"/>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0" name="Oval 203"/>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1" name="Oval 204"/>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2" name="Oval 205"/>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3" name="Oval 206"/>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4" name="Oval 207"/>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5" name="Oval 208"/>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6" name="Oval 209"/>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277" name="Oval 210"/>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7241" name="Text Box 259"/>
          <p:cNvSpPr txBox="1">
            <a:spLocks noChangeArrowheads="1"/>
          </p:cNvSpPr>
          <p:nvPr/>
        </p:nvSpPr>
        <p:spPr bwMode="auto">
          <a:xfrm>
            <a:off x="4465638"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15</a:t>
            </a:r>
          </a:p>
        </p:txBody>
      </p:sp>
      <p:sp>
        <p:nvSpPr>
          <p:cNvPr id="7242" name="Text Box 260"/>
          <p:cNvSpPr txBox="1">
            <a:spLocks noChangeArrowheads="1"/>
          </p:cNvSpPr>
          <p:nvPr/>
        </p:nvSpPr>
        <p:spPr bwMode="auto">
          <a:xfrm>
            <a:off x="4667250" y="49815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16</a:t>
            </a:r>
          </a:p>
        </p:txBody>
      </p:sp>
      <p:sp>
        <p:nvSpPr>
          <p:cNvPr id="7243" name="Text Box 389"/>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275" name="Line 308"/>
          <p:cNvSpPr>
            <a:spLocks noChangeShapeType="1"/>
          </p:cNvSpPr>
          <p:nvPr/>
        </p:nvSpPr>
        <p:spPr bwMode="auto">
          <a:xfrm flipV="1">
            <a:off x="1607344" y="6743700"/>
            <a:ext cx="3326606"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33" name="Text Box 195"/>
          <p:cNvSpPr txBox="1">
            <a:spLocks noChangeArrowheads="1"/>
          </p:cNvSpPr>
          <p:nvPr/>
        </p:nvSpPr>
        <p:spPr bwMode="auto">
          <a:xfrm rot="16200000">
            <a:off x="1615095" y="299066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4" name="Text Box 195"/>
          <p:cNvSpPr txBox="1">
            <a:spLocks noChangeArrowheads="1"/>
          </p:cNvSpPr>
          <p:nvPr/>
        </p:nvSpPr>
        <p:spPr bwMode="auto">
          <a:xfrm rot="16200000">
            <a:off x="1840519" y="298749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5" name="Text Box 195"/>
          <p:cNvSpPr txBox="1">
            <a:spLocks noChangeArrowheads="1"/>
          </p:cNvSpPr>
          <p:nvPr/>
        </p:nvSpPr>
        <p:spPr bwMode="auto">
          <a:xfrm rot="16200000">
            <a:off x="2056418" y="298159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6" name="Text Box 195"/>
          <p:cNvSpPr txBox="1">
            <a:spLocks noChangeArrowheads="1"/>
          </p:cNvSpPr>
          <p:nvPr/>
        </p:nvSpPr>
        <p:spPr bwMode="auto">
          <a:xfrm rot="16200000">
            <a:off x="2275949" y="298159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7" name="Text Box 195"/>
          <p:cNvSpPr txBox="1">
            <a:spLocks noChangeArrowheads="1"/>
          </p:cNvSpPr>
          <p:nvPr/>
        </p:nvSpPr>
        <p:spPr bwMode="auto">
          <a:xfrm rot="16200000">
            <a:off x="2466450" y="29736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8" name="Text Box 195"/>
          <p:cNvSpPr txBox="1">
            <a:spLocks noChangeArrowheads="1"/>
          </p:cNvSpPr>
          <p:nvPr/>
        </p:nvSpPr>
        <p:spPr bwMode="auto">
          <a:xfrm rot="16200000">
            <a:off x="2672825" y="29736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39" name="Text Box 195"/>
          <p:cNvSpPr txBox="1">
            <a:spLocks noChangeArrowheads="1"/>
          </p:cNvSpPr>
          <p:nvPr/>
        </p:nvSpPr>
        <p:spPr bwMode="auto">
          <a:xfrm rot="16200000">
            <a:off x="2888725" y="296738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0" name="Text Box 195"/>
          <p:cNvSpPr txBox="1">
            <a:spLocks noChangeArrowheads="1"/>
          </p:cNvSpPr>
          <p:nvPr/>
        </p:nvSpPr>
        <p:spPr bwMode="auto">
          <a:xfrm rot="16200000">
            <a:off x="3076278" y="296424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1" name="Text Box 195"/>
          <p:cNvSpPr txBox="1">
            <a:spLocks noChangeArrowheads="1"/>
          </p:cNvSpPr>
          <p:nvPr/>
        </p:nvSpPr>
        <p:spPr bwMode="auto">
          <a:xfrm rot="16200000">
            <a:off x="3269725" y="297059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2" name="Text Box 195"/>
          <p:cNvSpPr txBox="1">
            <a:spLocks noChangeArrowheads="1"/>
          </p:cNvSpPr>
          <p:nvPr/>
        </p:nvSpPr>
        <p:spPr bwMode="auto">
          <a:xfrm rot="16200000">
            <a:off x="3496054" y="295797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3" name="Text Box 195"/>
          <p:cNvSpPr txBox="1">
            <a:spLocks noChangeArrowheads="1"/>
          </p:cNvSpPr>
          <p:nvPr/>
        </p:nvSpPr>
        <p:spPr bwMode="auto">
          <a:xfrm rot="16200000">
            <a:off x="3708893" y="295428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4" name="Text Box 195"/>
          <p:cNvSpPr txBox="1">
            <a:spLocks noChangeArrowheads="1"/>
          </p:cNvSpPr>
          <p:nvPr/>
        </p:nvSpPr>
        <p:spPr bwMode="auto">
          <a:xfrm rot="16200000">
            <a:off x="3926721" y="29487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5" name="Text Box 195"/>
          <p:cNvSpPr txBox="1">
            <a:spLocks noChangeArrowheads="1"/>
          </p:cNvSpPr>
          <p:nvPr/>
        </p:nvSpPr>
        <p:spPr bwMode="auto">
          <a:xfrm rot="16200000">
            <a:off x="4140237" y="29487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6" name="Text Box 195"/>
          <p:cNvSpPr txBox="1">
            <a:spLocks noChangeArrowheads="1"/>
          </p:cNvSpPr>
          <p:nvPr/>
        </p:nvSpPr>
        <p:spPr bwMode="auto">
          <a:xfrm rot="16200000">
            <a:off x="4313282" y="29487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7" name="Text Box 195"/>
          <p:cNvSpPr txBox="1">
            <a:spLocks noChangeArrowheads="1"/>
          </p:cNvSpPr>
          <p:nvPr/>
        </p:nvSpPr>
        <p:spPr bwMode="auto">
          <a:xfrm rot="16200000">
            <a:off x="4541313" y="295173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8" name="Text Box 195"/>
          <p:cNvSpPr txBox="1">
            <a:spLocks noChangeArrowheads="1"/>
          </p:cNvSpPr>
          <p:nvPr/>
        </p:nvSpPr>
        <p:spPr bwMode="auto">
          <a:xfrm rot="16200000">
            <a:off x="4737934" y="29427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49" name="Text Box 195"/>
          <p:cNvSpPr txBox="1">
            <a:spLocks noChangeArrowheads="1"/>
          </p:cNvSpPr>
          <p:nvPr/>
        </p:nvSpPr>
        <p:spPr bwMode="auto">
          <a:xfrm rot="16200000">
            <a:off x="1547061" y="649416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0" name="Text Box 195"/>
          <p:cNvSpPr txBox="1">
            <a:spLocks noChangeArrowheads="1"/>
          </p:cNvSpPr>
          <p:nvPr/>
        </p:nvSpPr>
        <p:spPr bwMode="auto">
          <a:xfrm rot="16200000">
            <a:off x="1772485" y="64909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1" name="Text Box 195"/>
          <p:cNvSpPr txBox="1">
            <a:spLocks noChangeArrowheads="1"/>
          </p:cNvSpPr>
          <p:nvPr/>
        </p:nvSpPr>
        <p:spPr bwMode="auto">
          <a:xfrm rot="16200000">
            <a:off x="1988384" y="64850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2" name="Text Box 195"/>
          <p:cNvSpPr txBox="1">
            <a:spLocks noChangeArrowheads="1"/>
          </p:cNvSpPr>
          <p:nvPr/>
        </p:nvSpPr>
        <p:spPr bwMode="auto">
          <a:xfrm rot="16200000">
            <a:off x="2207915" y="64850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3" name="Text Box 195"/>
          <p:cNvSpPr txBox="1">
            <a:spLocks noChangeArrowheads="1"/>
          </p:cNvSpPr>
          <p:nvPr/>
        </p:nvSpPr>
        <p:spPr bwMode="auto">
          <a:xfrm rot="16200000">
            <a:off x="2398416" y="647714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4" name="Text Box 195"/>
          <p:cNvSpPr txBox="1">
            <a:spLocks noChangeArrowheads="1"/>
          </p:cNvSpPr>
          <p:nvPr/>
        </p:nvSpPr>
        <p:spPr bwMode="auto">
          <a:xfrm rot="16200000">
            <a:off x="2604791" y="647714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5" name="Text Box 195"/>
          <p:cNvSpPr txBox="1">
            <a:spLocks noChangeArrowheads="1"/>
          </p:cNvSpPr>
          <p:nvPr/>
        </p:nvSpPr>
        <p:spPr bwMode="auto">
          <a:xfrm rot="16200000">
            <a:off x="2820691" y="647087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6" name="Text Box 195"/>
          <p:cNvSpPr txBox="1">
            <a:spLocks noChangeArrowheads="1"/>
          </p:cNvSpPr>
          <p:nvPr/>
        </p:nvSpPr>
        <p:spPr bwMode="auto">
          <a:xfrm rot="16200000">
            <a:off x="3008244" y="64677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7" name="Text Box 195"/>
          <p:cNvSpPr txBox="1">
            <a:spLocks noChangeArrowheads="1"/>
          </p:cNvSpPr>
          <p:nvPr/>
        </p:nvSpPr>
        <p:spPr bwMode="auto">
          <a:xfrm rot="16200000">
            <a:off x="3201691" y="647408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8" name="Text Box 195"/>
          <p:cNvSpPr txBox="1">
            <a:spLocks noChangeArrowheads="1"/>
          </p:cNvSpPr>
          <p:nvPr/>
        </p:nvSpPr>
        <p:spPr bwMode="auto">
          <a:xfrm rot="16200000">
            <a:off x="3428020" y="64614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59" name="Text Box 195"/>
          <p:cNvSpPr txBox="1">
            <a:spLocks noChangeArrowheads="1"/>
          </p:cNvSpPr>
          <p:nvPr/>
        </p:nvSpPr>
        <p:spPr bwMode="auto">
          <a:xfrm rot="16200000">
            <a:off x="3640859" y="645777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60" name="Text Box 195"/>
          <p:cNvSpPr txBox="1">
            <a:spLocks noChangeArrowheads="1"/>
          </p:cNvSpPr>
          <p:nvPr/>
        </p:nvSpPr>
        <p:spPr bwMode="auto">
          <a:xfrm rot="16200000">
            <a:off x="3858687" y="64522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61" name="Text Box 195"/>
          <p:cNvSpPr txBox="1">
            <a:spLocks noChangeArrowheads="1"/>
          </p:cNvSpPr>
          <p:nvPr/>
        </p:nvSpPr>
        <p:spPr bwMode="auto">
          <a:xfrm rot="16200000">
            <a:off x="4072203" y="64522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62" name="Text Box 195"/>
          <p:cNvSpPr txBox="1">
            <a:spLocks noChangeArrowheads="1"/>
          </p:cNvSpPr>
          <p:nvPr/>
        </p:nvSpPr>
        <p:spPr bwMode="auto">
          <a:xfrm rot="16200000">
            <a:off x="4245248" y="64522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63" name="Text Box 195"/>
          <p:cNvSpPr txBox="1">
            <a:spLocks noChangeArrowheads="1"/>
          </p:cNvSpPr>
          <p:nvPr/>
        </p:nvSpPr>
        <p:spPr bwMode="auto">
          <a:xfrm rot="16200000">
            <a:off x="4473279" y="64552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64" name="Text Box 195"/>
          <p:cNvSpPr txBox="1">
            <a:spLocks noChangeArrowheads="1"/>
          </p:cNvSpPr>
          <p:nvPr/>
        </p:nvSpPr>
        <p:spPr bwMode="auto">
          <a:xfrm rot="16200000">
            <a:off x="4669900" y="644623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Tree>
    <p:extLst>
      <p:ext uri="{BB962C8B-B14F-4D97-AF65-F5344CB8AC3E}">
        <p14:creationId xmlns:p14="http://schemas.microsoft.com/office/powerpoint/2010/main" val="126719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3075" name="Text Box 19"/>
          <p:cNvSpPr txBox="1">
            <a:spLocks noChangeArrowheads="1"/>
          </p:cNvSpPr>
          <p:nvPr/>
        </p:nvSpPr>
        <p:spPr bwMode="auto">
          <a:xfrm>
            <a:off x="288925" y="625475"/>
            <a:ext cx="1916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Stecker am Fahrerhaus:</a:t>
            </a:r>
          </a:p>
        </p:txBody>
      </p:sp>
      <p:sp>
        <p:nvSpPr>
          <p:cNvPr id="3076" name="Text Box 20"/>
          <p:cNvSpPr txBox="1">
            <a:spLocks noChangeArrowheads="1"/>
          </p:cNvSpPr>
          <p:nvPr/>
        </p:nvSpPr>
        <p:spPr bwMode="auto">
          <a:xfrm>
            <a:off x="160338" y="4408488"/>
            <a:ext cx="2152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Kupplung im Schiffsrumpf:</a:t>
            </a:r>
          </a:p>
        </p:txBody>
      </p:sp>
      <p:sp>
        <p:nvSpPr>
          <p:cNvPr id="3077" name="Line 47"/>
          <p:cNvSpPr>
            <a:spLocks noChangeShapeType="1"/>
          </p:cNvSpPr>
          <p:nvPr/>
        </p:nvSpPr>
        <p:spPr bwMode="auto">
          <a:xfrm>
            <a:off x="1403350" y="1787525"/>
            <a:ext cx="3897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78" name="Line 50"/>
          <p:cNvSpPr>
            <a:spLocks noChangeShapeType="1"/>
          </p:cNvSpPr>
          <p:nvPr/>
        </p:nvSpPr>
        <p:spPr bwMode="auto">
          <a:xfrm>
            <a:off x="3557588" y="12795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79" name="Line 51"/>
          <p:cNvSpPr>
            <a:spLocks noChangeShapeType="1"/>
          </p:cNvSpPr>
          <p:nvPr/>
        </p:nvSpPr>
        <p:spPr bwMode="auto">
          <a:xfrm>
            <a:off x="3976688" y="12795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0" name="Line 52"/>
          <p:cNvSpPr>
            <a:spLocks noChangeShapeType="1"/>
          </p:cNvSpPr>
          <p:nvPr/>
        </p:nvSpPr>
        <p:spPr bwMode="auto">
          <a:xfrm>
            <a:off x="4776788" y="12620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1" name="Line 53"/>
          <p:cNvSpPr>
            <a:spLocks noChangeShapeType="1"/>
          </p:cNvSpPr>
          <p:nvPr/>
        </p:nvSpPr>
        <p:spPr bwMode="auto">
          <a:xfrm>
            <a:off x="3175000" y="12795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2" name="Line 58"/>
          <p:cNvSpPr>
            <a:spLocks noChangeShapeType="1"/>
          </p:cNvSpPr>
          <p:nvPr/>
        </p:nvSpPr>
        <p:spPr bwMode="auto">
          <a:xfrm>
            <a:off x="4403725" y="12620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3" name="Line 59"/>
          <p:cNvSpPr>
            <a:spLocks noChangeShapeType="1"/>
          </p:cNvSpPr>
          <p:nvPr/>
        </p:nvSpPr>
        <p:spPr bwMode="auto">
          <a:xfrm>
            <a:off x="2798763" y="12969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4" name="Line 61"/>
          <p:cNvSpPr>
            <a:spLocks noChangeShapeType="1"/>
          </p:cNvSpPr>
          <p:nvPr/>
        </p:nvSpPr>
        <p:spPr bwMode="auto">
          <a:xfrm>
            <a:off x="2363788" y="12795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85" name="Text Box 62"/>
          <p:cNvSpPr txBox="1">
            <a:spLocks noChangeArrowheads="1"/>
          </p:cNvSpPr>
          <p:nvPr/>
        </p:nvSpPr>
        <p:spPr bwMode="auto">
          <a:xfrm>
            <a:off x="188913" y="2087563"/>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3086" name="Text Box 63"/>
          <p:cNvSpPr txBox="1">
            <a:spLocks noChangeArrowheads="1"/>
          </p:cNvSpPr>
          <p:nvPr/>
        </p:nvSpPr>
        <p:spPr bwMode="auto">
          <a:xfrm>
            <a:off x="188913" y="3132138"/>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3087" name="Text Box 64"/>
          <p:cNvSpPr txBox="1">
            <a:spLocks noChangeArrowheads="1"/>
          </p:cNvSpPr>
          <p:nvPr/>
        </p:nvSpPr>
        <p:spPr bwMode="auto">
          <a:xfrm>
            <a:off x="188913" y="1317625"/>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3088" name="Text Box 65"/>
          <p:cNvSpPr txBox="1">
            <a:spLocks noChangeArrowheads="1"/>
          </p:cNvSpPr>
          <p:nvPr/>
        </p:nvSpPr>
        <p:spPr bwMode="auto">
          <a:xfrm>
            <a:off x="188913" y="3816350"/>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3089" name="Line 59"/>
          <p:cNvSpPr>
            <a:spLocks noChangeShapeType="1"/>
          </p:cNvSpPr>
          <p:nvPr/>
        </p:nvSpPr>
        <p:spPr bwMode="auto">
          <a:xfrm>
            <a:off x="1941513" y="12795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90" name="Text Box 62"/>
          <p:cNvSpPr txBox="1">
            <a:spLocks noChangeArrowheads="1"/>
          </p:cNvSpPr>
          <p:nvPr/>
        </p:nvSpPr>
        <p:spPr bwMode="auto">
          <a:xfrm rot="-5400000">
            <a:off x="3082131" y="1972469"/>
            <a:ext cx="6080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schwarz</a:t>
            </a:r>
          </a:p>
        </p:txBody>
      </p:sp>
      <p:sp>
        <p:nvSpPr>
          <p:cNvPr id="3091" name="Text Box 62"/>
          <p:cNvSpPr txBox="1">
            <a:spLocks noChangeArrowheads="1"/>
          </p:cNvSpPr>
          <p:nvPr/>
        </p:nvSpPr>
        <p:spPr bwMode="auto">
          <a:xfrm rot="-5400000">
            <a:off x="4014788" y="1947863"/>
            <a:ext cx="4032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blau</a:t>
            </a:r>
          </a:p>
        </p:txBody>
      </p:sp>
      <p:sp>
        <p:nvSpPr>
          <p:cNvPr id="3092" name="Text Box 62"/>
          <p:cNvSpPr txBox="1">
            <a:spLocks noChangeArrowheads="1"/>
          </p:cNvSpPr>
          <p:nvPr/>
        </p:nvSpPr>
        <p:spPr bwMode="auto">
          <a:xfrm rot="-5400000">
            <a:off x="3587750" y="1951038"/>
            <a:ext cx="4159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grün</a:t>
            </a:r>
          </a:p>
        </p:txBody>
      </p:sp>
      <p:sp>
        <p:nvSpPr>
          <p:cNvPr id="3093" name="Text Box 62"/>
          <p:cNvSpPr txBox="1">
            <a:spLocks noChangeArrowheads="1"/>
          </p:cNvSpPr>
          <p:nvPr/>
        </p:nvSpPr>
        <p:spPr bwMode="auto">
          <a:xfrm rot="-5400000">
            <a:off x="2443163" y="1943100"/>
            <a:ext cx="31908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rot</a:t>
            </a:r>
          </a:p>
        </p:txBody>
      </p:sp>
      <p:sp>
        <p:nvSpPr>
          <p:cNvPr id="3094" name="Text Box 62"/>
          <p:cNvSpPr txBox="1">
            <a:spLocks noChangeArrowheads="1"/>
          </p:cNvSpPr>
          <p:nvPr/>
        </p:nvSpPr>
        <p:spPr bwMode="auto">
          <a:xfrm rot="-5400000">
            <a:off x="4232275" y="3314700"/>
            <a:ext cx="4095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rosa</a:t>
            </a:r>
          </a:p>
        </p:txBody>
      </p:sp>
      <p:sp>
        <p:nvSpPr>
          <p:cNvPr id="3095" name="Text Box 62"/>
          <p:cNvSpPr txBox="1">
            <a:spLocks noChangeArrowheads="1"/>
          </p:cNvSpPr>
          <p:nvPr/>
        </p:nvSpPr>
        <p:spPr bwMode="auto">
          <a:xfrm rot="-5400000">
            <a:off x="4740275" y="1971675"/>
            <a:ext cx="4159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grau</a:t>
            </a:r>
          </a:p>
        </p:txBody>
      </p:sp>
      <p:sp>
        <p:nvSpPr>
          <p:cNvPr id="3096" name="Text Box 62"/>
          <p:cNvSpPr txBox="1">
            <a:spLocks noChangeArrowheads="1"/>
          </p:cNvSpPr>
          <p:nvPr/>
        </p:nvSpPr>
        <p:spPr bwMode="auto">
          <a:xfrm rot="-5400000">
            <a:off x="4251325" y="7145338"/>
            <a:ext cx="4794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gelb/</a:t>
            </a:r>
          </a:p>
          <a:p>
            <a:pPr eaLnBrk="1" hangingPunct="1"/>
            <a:r>
              <a:rPr lang="de-CH" altLang="de-DE" sz="900"/>
              <a:t>braun</a:t>
            </a:r>
          </a:p>
        </p:txBody>
      </p:sp>
      <p:sp>
        <p:nvSpPr>
          <p:cNvPr id="3097" name="Text Box 62"/>
          <p:cNvSpPr txBox="1">
            <a:spLocks noChangeArrowheads="1"/>
          </p:cNvSpPr>
          <p:nvPr/>
        </p:nvSpPr>
        <p:spPr bwMode="auto">
          <a:xfrm rot="-5400000">
            <a:off x="4332288" y="1965325"/>
            <a:ext cx="5492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violette</a:t>
            </a:r>
          </a:p>
        </p:txBody>
      </p:sp>
      <p:sp>
        <p:nvSpPr>
          <p:cNvPr id="3098" name="Text Box 62"/>
          <p:cNvSpPr txBox="1">
            <a:spLocks noChangeArrowheads="1"/>
          </p:cNvSpPr>
          <p:nvPr/>
        </p:nvSpPr>
        <p:spPr bwMode="auto">
          <a:xfrm rot="-5400000">
            <a:off x="2162175" y="3330575"/>
            <a:ext cx="473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p:txBody>
      </p:sp>
      <p:sp>
        <p:nvSpPr>
          <p:cNvPr id="3099" name="Text Box 62"/>
          <p:cNvSpPr txBox="1">
            <a:spLocks noChangeArrowheads="1"/>
          </p:cNvSpPr>
          <p:nvPr/>
        </p:nvSpPr>
        <p:spPr bwMode="auto">
          <a:xfrm rot="-5400000">
            <a:off x="1912144" y="1951832"/>
            <a:ext cx="4794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braun</a:t>
            </a:r>
          </a:p>
        </p:txBody>
      </p:sp>
      <p:sp>
        <p:nvSpPr>
          <p:cNvPr id="3100" name="Text Box 62"/>
          <p:cNvSpPr txBox="1">
            <a:spLocks noChangeArrowheads="1"/>
          </p:cNvSpPr>
          <p:nvPr/>
        </p:nvSpPr>
        <p:spPr bwMode="auto">
          <a:xfrm rot="-5400000">
            <a:off x="2691606" y="7141369"/>
            <a:ext cx="479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Gelb/</a:t>
            </a:r>
          </a:p>
          <a:p>
            <a:pPr eaLnBrk="1" hangingPunct="1"/>
            <a:r>
              <a:rPr lang="de-CH" altLang="de-DE" sz="900"/>
              <a:t>braun</a:t>
            </a:r>
          </a:p>
        </p:txBody>
      </p:sp>
      <p:sp>
        <p:nvSpPr>
          <p:cNvPr id="3101" name="Text Box 62"/>
          <p:cNvSpPr txBox="1">
            <a:spLocks noChangeArrowheads="1"/>
          </p:cNvSpPr>
          <p:nvPr/>
        </p:nvSpPr>
        <p:spPr bwMode="auto">
          <a:xfrm rot="-5400000">
            <a:off x="3478212" y="7142163"/>
            <a:ext cx="4032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rot/</a:t>
            </a:r>
          </a:p>
          <a:p>
            <a:pPr eaLnBrk="1" hangingPunct="1"/>
            <a:r>
              <a:rPr lang="de-CH" altLang="de-DE" sz="900"/>
              <a:t>blau</a:t>
            </a:r>
          </a:p>
        </p:txBody>
      </p:sp>
      <p:sp>
        <p:nvSpPr>
          <p:cNvPr id="3102" name="Text Box 62"/>
          <p:cNvSpPr txBox="1">
            <a:spLocks noChangeArrowheads="1"/>
          </p:cNvSpPr>
          <p:nvPr/>
        </p:nvSpPr>
        <p:spPr bwMode="auto">
          <a:xfrm rot="-5400000">
            <a:off x="3371056" y="3237707"/>
            <a:ext cx="504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rot</a:t>
            </a:r>
          </a:p>
        </p:txBody>
      </p:sp>
      <p:sp>
        <p:nvSpPr>
          <p:cNvPr id="3103" name="Text Box 62"/>
          <p:cNvSpPr txBox="1">
            <a:spLocks noChangeArrowheads="1"/>
          </p:cNvSpPr>
          <p:nvPr/>
        </p:nvSpPr>
        <p:spPr bwMode="auto">
          <a:xfrm rot="-5400000">
            <a:off x="4575969" y="3245644"/>
            <a:ext cx="5048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grün</a:t>
            </a:r>
          </a:p>
        </p:txBody>
      </p:sp>
      <p:sp>
        <p:nvSpPr>
          <p:cNvPr id="3104" name="Text Box 62"/>
          <p:cNvSpPr txBox="1">
            <a:spLocks noChangeArrowheads="1"/>
          </p:cNvSpPr>
          <p:nvPr/>
        </p:nvSpPr>
        <p:spPr bwMode="auto">
          <a:xfrm rot="-5400000">
            <a:off x="3847306" y="7141369"/>
            <a:ext cx="504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grau</a:t>
            </a:r>
          </a:p>
        </p:txBody>
      </p:sp>
      <p:sp>
        <p:nvSpPr>
          <p:cNvPr id="3105" name="Text Box 62"/>
          <p:cNvSpPr txBox="1">
            <a:spLocks noChangeArrowheads="1"/>
          </p:cNvSpPr>
          <p:nvPr/>
        </p:nvSpPr>
        <p:spPr bwMode="auto">
          <a:xfrm rot="-5400000">
            <a:off x="2717801" y="1952625"/>
            <a:ext cx="54451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orange</a:t>
            </a:r>
          </a:p>
        </p:txBody>
      </p:sp>
      <p:sp>
        <p:nvSpPr>
          <p:cNvPr id="3106" name="Text Box 62"/>
          <p:cNvSpPr txBox="1">
            <a:spLocks noChangeArrowheads="1"/>
          </p:cNvSpPr>
          <p:nvPr/>
        </p:nvSpPr>
        <p:spPr bwMode="auto">
          <a:xfrm rot="-5400000">
            <a:off x="2536031" y="3234532"/>
            <a:ext cx="606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schwarz</a:t>
            </a:r>
          </a:p>
        </p:txBody>
      </p:sp>
      <p:sp>
        <p:nvSpPr>
          <p:cNvPr id="3107" name="Text Box 62"/>
          <p:cNvSpPr txBox="1">
            <a:spLocks noChangeArrowheads="1"/>
          </p:cNvSpPr>
          <p:nvPr/>
        </p:nvSpPr>
        <p:spPr bwMode="auto">
          <a:xfrm rot="-5400000">
            <a:off x="3760787" y="3246438"/>
            <a:ext cx="5429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orange</a:t>
            </a:r>
          </a:p>
        </p:txBody>
      </p:sp>
      <p:sp>
        <p:nvSpPr>
          <p:cNvPr id="3108" name="Text Box 62"/>
          <p:cNvSpPr txBox="1">
            <a:spLocks noChangeArrowheads="1"/>
          </p:cNvSpPr>
          <p:nvPr/>
        </p:nvSpPr>
        <p:spPr bwMode="auto">
          <a:xfrm rot="-5400000">
            <a:off x="2982912" y="3209926"/>
            <a:ext cx="504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braun</a:t>
            </a:r>
          </a:p>
        </p:txBody>
      </p:sp>
      <p:sp>
        <p:nvSpPr>
          <p:cNvPr id="3109" name="Text Box 62"/>
          <p:cNvSpPr txBox="1">
            <a:spLocks noChangeArrowheads="1"/>
          </p:cNvSpPr>
          <p:nvPr/>
        </p:nvSpPr>
        <p:spPr bwMode="auto">
          <a:xfrm rot="-5400000">
            <a:off x="3080544" y="7160419"/>
            <a:ext cx="5048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a:p>
            <a:pPr eaLnBrk="1" hangingPunct="1"/>
            <a:r>
              <a:rPr lang="de-CH" altLang="de-DE" sz="900"/>
              <a:t>grün</a:t>
            </a:r>
          </a:p>
        </p:txBody>
      </p:sp>
      <p:sp>
        <p:nvSpPr>
          <p:cNvPr id="3110" name="Text Box 62"/>
          <p:cNvSpPr txBox="1">
            <a:spLocks noChangeArrowheads="1"/>
          </p:cNvSpPr>
          <p:nvPr/>
        </p:nvSpPr>
        <p:spPr bwMode="auto">
          <a:xfrm rot="-5400000">
            <a:off x="3230563" y="5862638"/>
            <a:ext cx="473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weiss</a:t>
            </a:r>
          </a:p>
        </p:txBody>
      </p:sp>
      <p:sp>
        <p:nvSpPr>
          <p:cNvPr id="3111" name="Text Box 62"/>
          <p:cNvSpPr txBox="1">
            <a:spLocks noChangeArrowheads="1"/>
          </p:cNvSpPr>
          <p:nvPr/>
        </p:nvSpPr>
        <p:spPr bwMode="auto">
          <a:xfrm rot="-5400000">
            <a:off x="2248694" y="7154069"/>
            <a:ext cx="4794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Grün/</a:t>
            </a:r>
          </a:p>
          <a:p>
            <a:pPr eaLnBrk="1" hangingPunct="1"/>
            <a:r>
              <a:rPr lang="de-CH" altLang="de-DE" sz="900"/>
              <a:t>braun</a:t>
            </a:r>
          </a:p>
        </p:txBody>
      </p:sp>
      <p:pic>
        <p:nvPicPr>
          <p:cNvPr id="3112" name="Picture 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316163"/>
            <a:ext cx="4238625"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13" name="Text Box 21"/>
          <p:cNvSpPr txBox="1">
            <a:spLocks noChangeArrowheads="1"/>
          </p:cNvSpPr>
          <p:nvPr/>
        </p:nvSpPr>
        <p:spPr bwMode="auto">
          <a:xfrm>
            <a:off x="1670050" y="2379663"/>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1</a:t>
            </a:r>
          </a:p>
        </p:txBody>
      </p:sp>
      <p:sp>
        <p:nvSpPr>
          <p:cNvPr id="3114" name="Text Box 21"/>
          <p:cNvSpPr txBox="1">
            <a:spLocks noChangeArrowheads="1"/>
          </p:cNvSpPr>
          <p:nvPr/>
        </p:nvSpPr>
        <p:spPr bwMode="auto">
          <a:xfrm>
            <a:off x="5254625" y="2355850"/>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8</a:t>
            </a:r>
          </a:p>
        </p:txBody>
      </p:sp>
      <p:sp>
        <p:nvSpPr>
          <p:cNvPr id="3115" name="Text Box 21"/>
          <p:cNvSpPr txBox="1">
            <a:spLocks noChangeArrowheads="1"/>
          </p:cNvSpPr>
          <p:nvPr/>
        </p:nvSpPr>
        <p:spPr bwMode="auto">
          <a:xfrm>
            <a:off x="5099050" y="2901950"/>
            <a:ext cx="312738" cy="2301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15</a:t>
            </a:r>
          </a:p>
        </p:txBody>
      </p:sp>
      <p:sp>
        <p:nvSpPr>
          <p:cNvPr id="3116" name="Text Box 21"/>
          <p:cNvSpPr txBox="1">
            <a:spLocks noChangeArrowheads="1"/>
          </p:cNvSpPr>
          <p:nvPr/>
        </p:nvSpPr>
        <p:spPr bwMode="auto">
          <a:xfrm>
            <a:off x="1760538" y="2901950"/>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9</a:t>
            </a:r>
          </a:p>
        </p:txBody>
      </p:sp>
      <p:sp>
        <p:nvSpPr>
          <p:cNvPr id="3117" name="Line 47"/>
          <p:cNvSpPr>
            <a:spLocks noChangeShapeType="1"/>
          </p:cNvSpPr>
          <p:nvPr/>
        </p:nvSpPr>
        <p:spPr bwMode="auto">
          <a:xfrm>
            <a:off x="1670050" y="3716338"/>
            <a:ext cx="3630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18" name="Line 50"/>
          <p:cNvSpPr>
            <a:spLocks noChangeShapeType="1"/>
          </p:cNvSpPr>
          <p:nvPr/>
        </p:nvSpPr>
        <p:spPr bwMode="auto">
          <a:xfrm>
            <a:off x="3795713" y="31591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19" name="Line 51"/>
          <p:cNvSpPr>
            <a:spLocks noChangeShapeType="1"/>
          </p:cNvSpPr>
          <p:nvPr/>
        </p:nvSpPr>
        <p:spPr bwMode="auto">
          <a:xfrm>
            <a:off x="4216400" y="31591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0" name="Line 53"/>
          <p:cNvSpPr>
            <a:spLocks noChangeShapeType="1"/>
          </p:cNvSpPr>
          <p:nvPr/>
        </p:nvSpPr>
        <p:spPr bwMode="auto">
          <a:xfrm>
            <a:off x="3414713" y="31591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1" name="Line 58"/>
          <p:cNvSpPr>
            <a:spLocks noChangeShapeType="1"/>
          </p:cNvSpPr>
          <p:nvPr/>
        </p:nvSpPr>
        <p:spPr bwMode="auto">
          <a:xfrm>
            <a:off x="4643438" y="31416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2" name="Line 59"/>
          <p:cNvSpPr>
            <a:spLocks noChangeShapeType="1"/>
          </p:cNvSpPr>
          <p:nvPr/>
        </p:nvSpPr>
        <p:spPr bwMode="auto">
          <a:xfrm>
            <a:off x="3036888" y="31765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3" name="Line 61"/>
          <p:cNvSpPr>
            <a:spLocks noChangeShapeType="1"/>
          </p:cNvSpPr>
          <p:nvPr/>
        </p:nvSpPr>
        <p:spPr bwMode="auto">
          <a:xfrm>
            <a:off x="2603500" y="31591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4" name="Line 59"/>
          <p:cNvSpPr>
            <a:spLocks noChangeShapeType="1"/>
          </p:cNvSpPr>
          <p:nvPr/>
        </p:nvSpPr>
        <p:spPr bwMode="auto">
          <a:xfrm>
            <a:off x="2181225" y="31591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5" name="Line 47"/>
          <p:cNvSpPr>
            <a:spLocks noChangeShapeType="1"/>
          </p:cNvSpPr>
          <p:nvPr/>
        </p:nvSpPr>
        <p:spPr bwMode="auto">
          <a:xfrm>
            <a:off x="1489075" y="5670550"/>
            <a:ext cx="389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6" name="Line 50"/>
          <p:cNvSpPr>
            <a:spLocks noChangeShapeType="1"/>
          </p:cNvSpPr>
          <p:nvPr/>
        </p:nvSpPr>
        <p:spPr bwMode="auto">
          <a:xfrm>
            <a:off x="3643313" y="5202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7" name="Line 51"/>
          <p:cNvSpPr>
            <a:spLocks noChangeShapeType="1"/>
          </p:cNvSpPr>
          <p:nvPr/>
        </p:nvSpPr>
        <p:spPr bwMode="auto">
          <a:xfrm>
            <a:off x="4064000" y="5202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8" name="Line 52"/>
          <p:cNvSpPr>
            <a:spLocks noChangeShapeType="1"/>
          </p:cNvSpPr>
          <p:nvPr/>
        </p:nvSpPr>
        <p:spPr bwMode="auto">
          <a:xfrm>
            <a:off x="4862513" y="518477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29" name="Line 53"/>
          <p:cNvSpPr>
            <a:spLocks noChangeShapeType="1"/>
          </p:cNvSpPr>
          <p:nvPr/>
        </p:nvSpPr>
        <p:spPr bwMode="auto">
          <a:xfrm>
            <a:off x="3262313" y="5202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30" name="Line 58"/>
          <p:cNvSpPr>
            <a:spLocks noChangeShapeType="1"/>
          </p:cNvSpPr>
          <p:nvPr/>
        </p:nvSpPr>
        <p:spPr bwMode="auto">
          <a:xfrm>
            <a:off x="4491038" y="518477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31" name="Line 59"/>
          <p:cNvSpPr>
            <a:spLocks noChangeShapeType="1"/>
          </p:cNvSpPr>
          <p:nvPr/>
        </p:nvSpPr>
        <p:spPr bwMode="auto">
          <a:xfrm>
            <a:off x="2884488" y="521811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32" name="Line 61"/>
          <p:cNvSpPr>
            <a:spLocks noChangeShapeType="1"/>
          </p:cNvSpPr>
          <p:nvPr/>
        </p:nvSpPr>
        <p:spPr bwMode="auto">
          <a:xfrm>
            <a:off x="2451100" y="5202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33" name="Text Box 62"/>
          <p:cNvSpPr txBox="1">
            <a:spLocks noChangeArrowheads="1"/>
          </p:cNvSpPr>
          <p:nvPr/>
        </p:nvSpPr>
        <p:spPr bwMode="auto">
          <a:xfrm>
            <a:off x="274638" y="6010275"/>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3134" name="Text Box 63"/>
          <p:cNvSpPr txBox="1">
            <a:spLocks noChangeArrowheads="1"/>
          </p:cNvSpPr>
          <p:nvPr/>
        </p:nvSpPr>
        <p:spPr bwMode="auto">
          <a:xfrm>
            <a:off x="274638" y="7054850"/>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Farbe</a:t>
            </a:r>
          </a:p>
        </p:txBody>
      </p:sp>
      <p:sp>
        <p:nvSpPr>
          <p:cNvPr id="3135" name="Text Box 64"/>
          <p:cNvSpPr txBox="1">
            <a:spLocks noChangeArrowheads="1"/>
          </p:cNvSpPr>
          <p:nvPr/>
        </p:nvSpPr>
        <p:spPr bwMode="auto">
          <a:xfrm>
            <a:off x="274638" y="5240338"/>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3136" name="Text Box 65"/>
          <p:cNvSpPr txBox="1">
            <a:spLocks noChangeArrowheads="1"/>
          </p:cNvSpPr>
          <p:nvPr/>
        </p:nvSpPr>
        <p:spPr bwMode="auto">
          <a:xfrm>
            <a:off x="274638" y="7739063"/>
            <a:ext cx="622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Funktion</a:t>
            </a:r>
          </a:p>
        </p:txBody>
      </p:sp>
      <p:sp>
        <p:nvSpPr>
          <p:cNvPr id="3137" name="Line 59"/>
          <p:cNvSpPr>
            <a:spLocks noChangeShapeType="1"/>
          </p:cNvSpPr>
          <p:nvPr/>
        </p:nvSpPr>
        <p:spPr bwMode="auto">
          <a:xfrm>
            <a:off x="2028825" y="5202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3138" name="Picture 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6238875"/>
            <a:ext cx="4238625"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39" name="Text Box 21"/>
          <p:cNvSpPr txBox="1">
            <a:spLocks noChangeArrowheads="1"/>
          </p:cNvSpPr>
          <p:nvPr/>
        </p:nvSpPr>
        <p:spPr bwMode="auto">
          <a:xfrm>
            <a:off x="1757363" y="6302375"/>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1</a:t>
            </a:r>
          </a:p>
        </p:txBody>
      </p:sp>
      <p:sp>
        <p:nvSpPr>
          <p:cNvPr id="3140" name="Text Box 21"/>
          <p:cNvSpPr txBox="1">
            <a:spLocks noChangeArrowheads="1"/>
          </p:cNvSpPr>
          <p:nvPr/>
        </p:nvSpPr>
        <p:spPr bwMode="auto">
          <a:xfrm>
            <a:off x="5341938" y="6278563"/>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8</a:t>
            </a:r>
          </a:p>
        </p:txBody>
      </p:sp>
      <p:sp>
        <p:nvSpPr>
          <p:cNvPr id="3141" name="Text Box 21"/>
          <p:cNvSpPr txBox="1">
            <a:spLocks noChangeArrowheads="1"/>
          </p:cNvSpPr>
          <p:nvPr/>
        </p:nvSpPr>
        <p:spPr bwMode="auto">
          <a:xfrm>
            <a:off x="5184775" y="6823075"/>
            <a:ext cx="312738" cy="231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15</a:t>
            </a:r>
          </a:p>
        </p:txBody>
      </p:sp>
      <p:sp>
        <p:nvSpPr>
          <p:cNvPr id="3142" name="Text Box 21"/>
          <p:cNvSpPr txBox="1">
            <a:spLocks noChangeArrowheads="1"/>
          </p:cNvSpPr>
          <p:nvPr/>
        </p:nvSpPr>
        <p:spPr bwMode="auto">
          <a:xfrm>
            <a:off x="1847850" y="6824663"/>
            <a:ext cx="247650" cy="228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b="1"/>
              <a:t>9</a:t>
            </a:r>
          </a:p>
        </p:txBody>
      </p:sp>
      <p:sp>
        <p:nvSpPr>
          <p:cNvPr id="3143" name="Line 47"/>
          <p:cNvSpPr>
            <a:spLocks noChangeShapeType="1"/>
          </p:cNvSpPr>
          <p:nvPr/>
        </p:nvSpPr>
        <p:spPr bwMode="auto">
          <a:xfrm>
            <a:off x="2035175" y="7570788"/>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4" name="Line 50"/>
          <p:cNvSpPr>
            <a:spLocks noChangeShapeType="1"/>
          </p:cNvSpPr>
          <p:nvPr/>
        </p:nvSpPr>
        <p:spPr bwMode="auto">
          <a:xfrm>
            <a:off x="3883025" y="7081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5" name="Line 51"/>
          <p:cNvSpPr>
            <a:spLocks noChangeShapeType="1"/>
          </p:cNvSpPr>
          <p:nvPr/>
        </p:nvSpPr>
        <p:spPr bwMode="auto">
          <a:xfrm>
            <a:off x="4302125" y="7081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6" name="Line 53"/>
          <p:cNvSpPr>
            <a:spLocks noChangeShapeType="1"/>
          </p:cNvSpPr>
          <p:nvPr/>
        </p:nvSpPr>
        <p:spPr bwMode="auto">
          <a:xfrm>
            <a:off x="3500438" y="7081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7" name="Line 58"/>
          <p:cNvSpPr>
            <a:spLocks noChangeShapeType="1"/>
          </p:cNvSpPr>
          <p:nvPr/>
        </p:nvSpPr>
        <p:spPr bwMode="auto">
          <a:xfrm>
            <a:off x="4729163" y="709771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8" name="Line 59"/>
          <p:cNvSpPr>
            <a:spLocks noChangeShapeType="1"/>
          </p:cNvSpPr>
          <p:nvPr/>
        </p:nvSpPr>
        <p:spPr bwMode="auto">
          <a:xfrm>
            <a:off x="3124200" y="709771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49" name="Line 61"/>
          <p:cNvSpPr>
            <a:spLocks noChangeShapeType="1"/>
          </p:cNvSpPr>
          <p:nvPr/>
        </p:nvSpPr>
        <p:spPr bwMode="auto">
          <a:xfrm>
            <a:off x="2689225" y="7081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50" name="Line 59"/>
          <p:cNvSpPr>
            <a:spLocks noChangeShapeType="1"/>
          </p:cNvSpPr>
          <p:nvPr/>
        </p:nvSpPr>
        <p:spPr bwMode="auto">
          <a:xfrm>
            <a:off x="2266950" y="7081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51" name="Line 52"/>
          <p:cNvSpPr>
            <a:spLocks noChangeShapeType="1"/>
          </p:cNvSpPr>
          <p:nvPr/>
        </p:nvSpPr>
        <p:spPr bwMode="auto">
          <a:xfrm>
            <a:off x="5099050" y="12620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52" name="Text Box 62"/>
          <p:cNvSpPr txBox="1">
            <a:spLocks noChangeArrowheads="1"/>
          </p:cNvSpPr>
          <p:nvPr/>
        </p:nvSpPr>
        <p:spPr bwMode="auto">
          <a:xfrm rot="-5400000">
            <a:off x="2089150" y="5894388"/>
            <a:ext cx="3190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rot</a:t>
            </a:r>
          </a:p>
        </p:txBody>
      </p:sp>
      <p:sp>
        <p:nvSpPr>
          <p:cNvPr id="3153" name="Text Box 62"/>
          <p:cNvSpPr txBox="1">
            <a:spLocks noChangeArrowheads="1"/>
          </p:cNvSpPr>
          <p:nvPr/>
        </p:nvSpPr>
        <p:spPr bwMode="auto">
          <a:xfrm rot="-5400000">
            <a:off x="2326481" y="5858669"/>
            <a:ext cx="6080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schwarz</a:t>
            </a:r>
          </a:p>
        </p:txBody>
      </p:sp>
      <p:sp>
        <p:nvSpPr>
          <p:cNvPr id="3154" name="Text Box 62"/>
          <p:cNvSpPr txBox="1">
            <a:spLocks noChangeArrowheads="1"/>
          </p:cNvSpPr>
          <p:nvPr/>
        </p:nvSpPr>
        <p:spPr bwMode="auto">
          <a:xfrm rot="-5400000">
            <a:off x="3984625" y="5848350"/>
            <a:ext cx="5492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violette</a:t>
            </a:r>
          </a:p>
        </p:txBody>
      </p:sp>
      <p:sp>
        <p:nvSpPr>
          <p:cNvPr id="3155" name="Text Box 62"/>
          <p:cNvSpPr txBox="1">
            <a:spLocks noChangeArrowheads="1"/>
          </p:cNvSpPr>
          <p:nvPr/>
        </p:nvSpPr>
        <p:spPr bwMode="auto">
          <a:xfrm rot="-5400000">
            <a:off x="3643313" y="5848350"/>
            <a:ext cx="4794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braun</a:t>
            </a:r>
          </a:p>
        </p:txBody>
      </p:sp>
      <p:sp>
        <p:nvSpPr>
          <p:cNvPr id="3156" name="Text Box 62"/>
          <p:cNvSpPr txBox="1">
            <a:spLocks noChangeArrowheads="1"/>
          </p:cNvSpPr>
          <p:nvPr/>
        </p:nvSpPr>
        <p:spPr bwMode="auto">
          <a:xfrm rot="-5400000">
            <a:off x="2897188" y="5829300"/>
            <a:ext cx="4159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grün</a:t>
            </a:r>
          </a:p>
        </p:txBody>
      </p:sp>
      <p:sp>
        <p:nvSpPr>
          <p:cNvPr id="3157" name="Text Box 62"/>
          <p:cNvSpPr txBox="1">
            <a:spLocks noChangeArrowheads="1"/>
          </p:cNvSpPr>
          <p:nvPr/>
        </p:nvSpPr>
        <p:spPr bwMode="auto">
          <a:xfrm rot="-5400000">
            <a:off x="4856163" y="5880100"/>
            <a:ext cx="4159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grau</a:t>
            </a:r>
          </a:p>
        </p:txBody>
      </p:sp>
      <p:sp>
        <p:nvSpPr>
          <p:cNvPr id="3158" name="Line 52"/>
          <p:cNvSpPr>
            <a:spLocks noChangeShapeType="1"/>
          </p:cNvSpPr>
          <p:nvPr/>
        </p:nvSpPr>
        <p:spPr bwMode="auto">
          <a:xfrm>
            <a:off x="5251450" y="518477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59" name="Text Box 62"/>
          <p:cNvSpPr txBox="1">
            <a:spLocks noChangeArrowheads="1"/>
          </p:cNvSpPr>
          <p:nvPr/>
        </p:nvSpPr>
        <p:spPr bwMode="auto">
          <a:xfrm rot="-5400000">
            <a:off x="4514850" y="5880100"/>
            <a:ext cx="4032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blau</a:t>
            </a:r>
          </a:p>
        </p:txBody>
      </p:sp>
      <p:sp>
        <p:nvSpPr>
          <p:cNvPr id="3160" name="Text Box 62"/>
          <p:cNvSpPr txBox="1">
            <a:spLocks noChangeArrowheads="1"/>
          </p:cNvSpPr>
          <p:nvPr/>
        </p:nvSpPr>
        <p:spPr bwMode="auto">
          <a:xfrm rot="-5400000">
            <a:off x="4699000" y="7258050"/>
            <a:ext cx="4095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rosa</a:t>
            </a:r>
          </a:p>
        </p:txBody>
      </p:sp>
      <p:sp>
        <p:nvSpPr>
          <p:cNvPr id="3161" name="Line 58"/>
          <p:cNvSpPr>
            <a:spLocks noChangeShapeType="1"/>
          </p:cNvSpPr>
          <p:nvPr/>
        </p:nvSpPr>
        <p:spPr bwMode="auto">
          <a:xfrm>
            <a:off x="5099050" y="70913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162" name="Line 58"/>
          <p:cNvSpPr>
            <a:spLocks noChangeShapeType="1"/>
          </p:cNvSpPr>
          <p:nvPr/>
        </p:nvSpPr>
        <p:spPr bwMode="auto">
          <a:xfrm>
            <a:off x="5059363" y="31162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 name="Pfeil nach rechts 1"/>
          <p:cNvSpPr/>
          <p:nvPr/>
        </p:nvSpPr>
        <p:spPr>
          <a:xfrm>
            <a:off x="5662613" y="2511425"/>
            <a:ext cx="827087" cy="40798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164" name="Text Box 62"/>
          <p:cNvSpPr txBox="1">
            <a:spLocks noChangeArrowheads="1"/>
          </p:cNvSpPr>
          <p:nvPr/>
        </p:nvSpPr>
        <p:spPr bwMode="auto">
          <a:xfrm rot="-5400000">
            <a:off x="5381625" y="1760538"/>
            <a:ext cx="11588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Kabel zum  Aufbau</a:t>
            </a:r>
          </a:p>
        </p:txBody>
      </p:sp>
      <p:sp>
        <p:nvSpPr>
          <p:cNvPr id="3165" name="Text Box 62"/>
          <p:cNvSpPr txBox="1">
            <a:spLocks noChangeArrowheads="1"/>
          </p:cNvSpPr>
          <p:nvPr/>
        </p:nvSpPr>
        <p:spPr bwMode="auto">
          <a:xfrm rot="-5400000">
            <a:off x="1918494" y="1400969"/>
            <a:ext cx="4810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66" name="Text Box 62"/>
          <p:cNvSpPr txBox="1">
            <a:spLocks noChangeArrowheads="1"/>
          </p:cNvSpPr>
          <p:nvPr/>
        </p:nvSpPr>
        <p:spPr bwMode="auto">
          <a:xfrm rot="-5400000">
            <a:off x="3012281" y="3901282"/>
            <a:ext cx="4222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67" name="Text Box 62"/>
          <p:cNvSpPr txBox="1">
            <a:spLocks noChangeArrowheads="1"/>
          </p:cNvSpPr>
          <p:nvPr/>
        </p:nvSpPr>
        <p:spPr bwMode="auto">
          <a:xfrm rot="-5400000">
            <a:off x="2568575" y="1182688"/>
            <a:ext cx="8778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Positions- </a:t>
            </a:r>
          </a:p>
          <a:p>
            <a:pPr eaLnBrk="1" hangingPunct="1"/>
            <a:r>
              <a:rPr lang="de-CH" altLang="de-DE" sz="900"/>
              <a:t>und Topplicht</a:t>
            </a:r>
          </a:p>
        </p:txBody>
      </p:sp>
      <p:sp>
        <p:nvSpPr>
          <p:cNvPr id="3168" name="Text Box 62"/>
          <p:cNvSpPr txBox="1">
            <a:spLocks noChangeArrowheads="1"/>
          </p:cNvSpPr>
          <p:nvPr/>
        </p:nvSpPr>
        <p:spPr bwMode="auto">
          <a:xfrm rot="-5400000">
            <a:off x="3129756" y="1386682"/>
            <a:ext cx="4794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69" name="Text Box 62"/>
          <p:cNvSpPr txBox="1">
            <a:spLocks noChangeArrowheads="1"/>
          </p:cNvSpPr>
          <p:nvPr/>
        </p:nvSpPr>
        <p:spPr bwMode="auto">
          <a:xfrm rot="-5400000">
            <a:off x="3198813" y="5305425"/>
            <a:ext cx="4794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70" name="Text Box 62"/>
          <p:cNvSpPr txBox="1">
            <a:spLocks noChangeArrowheads="1"/>
          </p:cNvSpPr>
          <p:nvPr/>
        </p:nvSpPr>
        <p:spPr bwMode="auto">
          <a:xfrm rot="-5400000">
            <a:off x="2639219" y="5017294"/>
            <a:ext cx="876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Positions- </a:t>
            </a:r>
          </a:p>
          <a:p>
            <a:pPr eaLnBrk="1" hangingPunct="1"/>
            <a:r>
              <a:rPr lang="de-CH" altLang="de-DE" sz="900"/>
              <a:t>und Topplicht</a:t>
            </a:r>
          </a:p>
        </p:txBody>
      </p:sp>
      <p:sp>
        <p:nvSpPr>
          <p:cNvPr id="3171" name="Text Box 62"/>
          <p:cNvSpPr txBox="1">
            <a:spLocks noChangeArrowheads="1"/>
          </p:cNvSpPr>
          <p:nvPr/>
        </p:nvSpPr>
        <p:spPr bwMode="auto">
          <a:xfrm rot="-5400000">
            <a:off x="2005013" y="5276850"/>
            <a:ext cx="4794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72" name="Text Box 62"/>
          <p:cNvSpPr txBox="1">
            <a:spLocks noChangeArrowheads="1"/>
          </p:cNvSpPr>
          <p:nvPr/>
        </p:nvSpPr>
        <p:spPr bwMode="auto">
          <a:xfrm rot="-5400000">
            <a:off x="3974307" y="5244306"/>
            <a:ext cx="62071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Blaulicht</a:t>
            </a:r>
          </a:p>
        </p:txBody>
      </p:sp>
      <p:sp>
        <p:nvSpPr>
          <p:cNvPr id="3173" name="Text Box 62"/>
          <p:cNvSpPr txBox="1">
            <a:spLocks noChangeArrowheads="1"/>
          </p:cNvSpPr>
          <p:nvPr/>
        </p:nvSpPr>
        <p:spPr bwMode="auto">
          <a:xfrm rot="-5400000">
            <a:off x="4502151" y="7883525"/>
            <a:ext cx="857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Scheinwerfer</a:t>
            </a:r>
          </a:p>
        </p:txBody>
      </p:sp>
      <p:sp>
        <p:nvSpPr>
          <p:cNvPr id="3174" name="Text Box 62"/>
          <p:cNvSpPr txBox="1">
            <a:spLocks noChangeArrowheads="1"/>
          </p:cNvSpPr>
          <p:nvPr/>
        </p:nvSpPr>
        <p:spPr bwMode="auto">
          <a:xfrm rot="-5400000">
            <a:off x="4410076" y="4019550"/>
            <a:ext cx="857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Scheinwerfer</a:t>
            </a:r>
          </a:p>
        </p:txBody>
      </p:sp>
      <p:sp>
        <p:nvSpPr>
          <p:cNvPr id="3175" name="Text Box 62"/>
          <p:cNvSpPr txBox="1">
            <a:spLocks noChangeArrowheads="1"/>
          </p:cNvSpPr>
          <p:nvPr/>
        </p:nvSpPr>
        <p:spPr bwMode="auto">
          <a:xfrm rot="-5400000">
            <a:off x="3096419" y="7738269"/>
            <a:ext cx="4206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12 --</a:t>
            </a:r>
          </a:p>
        </p:txBody>
      </p:sp>
      <p:sp>
        <p:nvSpPr>
          <p:cNvPr id="3176" name="Text Box 62"/>
          <p:cNvSpPr txBox="1">
            <a:spLocks noChangeArrowheads="1"/>
          </p:cNvSpPr>
          <p:nvPr/>
        </p:nvSpPr>
        <p:spPr bwMode="auto">
          <a:xfrm rot="-5400000">
            <a:off x="3897313" y="1239838"/>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Blaulicht</a:t>
            </a:r>
          </a:p>
        </p:txBody>
      </p:sp>
    </p:spTree>
    <p:extLst>
      <p:ext uri="{BB962C8B-B14F-4D97-AF65-F5344CB8AC3E}">
        <p14:creationId xmlns:p14="http://schemas.microsoft.com/office/powerpoint/2010/main" val="28475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708275" y="1098550"/>
            <a:ext cx="1868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Anschlussfeld in der </a:t>
            </a:r>
          </a:p>
          <a:p>
            <a:pPr eaLnBrk="1" hangingPunct="1"/>
            <a:r>
              <a:rPr lang="de-CH" altLang="de-DE" sz="1200" b="1"/>
              <a:t>Matrosenkabine vorne:</a:t>
            </a:r>
          </a:p>
        </p:txBody>
      </p:sp>
      <p:sp>
        <p:nvSpPr>
          <p:cNvPr id="8238"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xx</a:t>
            </a:r>
          </a:p>
        </p:txBody>
      </p:sp>
      <p:sp>
        <p:nvSpPr>
          <p:cNvPr id="139" name="Rectangle 205"/>
          <p:cNvSpPr>
            <a:spLocks noChangeArrowheads="1"/>
          </p:cNvSpPr>
          <p:nvPr/>
        </p:nvSpPr>
        <p:spPr bwMode="auto">
          <a:xfrm>
            <a:off x="2410680" y="3930650"/>
            <a:ext cx="2373312"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140" name="Group 206"/>
          <p:cNvGrpSpPr>
            <a:grpSpLocks/>
          </p:cNvGrpSpPr>
          <p:nvPr/>
        </p:nvGrpSpPr>
        <p:grpSpPr bwMode="auto">
          <a:xfrm>
            <a:off x="2629755" y="4116387"/>
            <a:ext cx="127000" cy="1498600"/>
            <a:chOff x="620" y="1713"/>
            <a:chExt cx="80" cy="944"/>
          </a:xfrm>
        </p:grpSpPr>
        <p:sp>
          <p:nvSpPr>
            <p:cNvPr id="141"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2"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3"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4"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5"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6"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7"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8"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49"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0"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1"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152" name="Group 218"/>
          <p:cNvGrpSpPr>
            <a:grpSpLocks/>
          </p:cNvGrpSpPr>
          <p:nvPr/>
        </p:nvGrpSpPr>
        <p:grpSpPr bwMode="auto">
          <a:xfrm>
            <a:off x="2832955" y="4116387"/>
            <a:ext cx="127000" cy="1498600"/>
            <a:chOff x="620" y="1713"/>
            <a:chExt cx="80" cy="944"/>
          </a:xfrm>
        </p:grpSpPr>
        <p:sp>
          <p:nvSpPr>
            <p:cNvPr id="153"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4"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5"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6"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7"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8"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59"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0"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1"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2"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3"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164" name="Group 230"/>
          <p:cNvGrpSpPr>
            <a:grpSpLocks/>
          </p:cNvGrpSpPr>
          <p:nvPr/>
        </p:nvGrpSpPr>
        <p:grpSpPr bwMode="auto">
          <a:xfrm>
            <a:off x="3048855" y="4116387"/>
            <a:ext cx="127000" cy="1498600"/>
            <a:chOff x="620" y="1713"/>
            <a:chExt cx="80" cy="944"/>
          </a:xfrm>
        </p:grpSpPr>
        <p:sp>
          <p:nvSpPr>
            <p:cNvPr id="165"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6"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7"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8"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69"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0"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1"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2"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3"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4"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5"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176" name="Group 242"/>
          <p:cNvGrpSpPr>
            <a:grpSpLocks/>
          </p:cNvGrpSpPr>
          <p:nvPr/>
        </p:nvGrpSpPr>
        <p:grpSpPr bwMode="auto">
          <a:xfrm>
            <a:off x="3253642" y="4116387"/>
            <a:ext cx="127000" cy="1498600"/>
            <a:chOff x="620" y="1713"/>
            <a:chExt cx="80" cy="944"/>
          </a:xfrm>
        </p:grpSpPr>
        <p:sp>
          <p:nvSpPr>
            <p:cNvPr id="177"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8"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79"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0"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1"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2"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3"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4"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5"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6"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7"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188" name="Group 254"/>
          <p:cNvGrpSpPr>
            <a:grpSpLocks/>
          </p:cNvGrpSpPr>
          <p:nvPr/>
        </p:nvGrpSpPr>
        <p:grpSpPr bwMode="auto">
          <a:xfrm>
            <a:off x="3445730" y="4116387"/>
            <a:ext cx="127000" cy="1498600"/>
            <a:chOff x="620" y="1713"/>
            <a:chExt cx="80" cy="944"/>
          </a:xfrm>
        </p:grpSpPr>
        <p:sp>
          <p:nvSpPr>
            <p:cNvPr id="189"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0"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1"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2"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3"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5"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6"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7"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8"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9"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00" name="Group 266"/>
          <p:cNvGrpSpPr>
            <a:grpSpLocks/>
          </p:cNvGrpSpPr>
          <p:nvPr/>
        </p:nvGrpSpPr>
        <p:grpSpPr bwMode="auto">
          <a:xfrm>
            <a:off x="3642580" y="4116387"/>
            <a:ext cx="127000" cy="1498600"/>
            <a:chOff x="620" y="1713"/>
            <a:chExt cx="80" cy="944"/>
          </a:xfrm>
        </p:grpSpPr>
        <p:sp>
          <p:nvSpPr>
            <p:cNvPr id="201"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2"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3"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4"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5"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6"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7"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8"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09"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0"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1"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12" name="Group 278"/>
          <p:cNvGrpSpPr>
            <a:grpSpLocks/>
          </p:cNvGrpSpPr>
          <p:nvPr/>
        </p:nvGrpSpPr>
        <p:grpSpPr bwMode="auto">
          <a:xfrm>
            <a:off x="3841017" y="4116387"/>
            <a:ext cx="127000" cy="1498600"/>
            <a:chOff x="620" y="1713"/>
            <a:chExt cx="80" cy="944"/>
          </a:xfrm>
        </p:grpSpPr>
        <p:sp>
          <p:nvSpPr>
            <p:cNvPr id="213"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4"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6"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7"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8"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9"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0"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1"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2"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3"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24" name="Group 290"/>
          <p:cNvGrpSpPr>
            <a:grpSpLocks/>
          </p:cNvGrpSpPr>
          <p:nvPr/>
        </p:nvGrpSpPr>
        <p:grpSpPr bwMode="auto">
          <a:xfrm>
            <a:off x="4056917" y="4116387"/>
            <a:ext cx="127000" cy="1498600"/>
            <a:chOff x="620" y="1713"/>
            <a:chExt cx="80" cy="944"/>
          </a:xfrm>
        </p:grpSpPr>
        <p:sp>
          <p:nvSpPr>
            <p:cNvPr id="225"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6"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7"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8"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9"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0"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1"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2"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3"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4"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5"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36" name="Group 302"/>
          <p:cNvGrpSpPr>
            <a:grpSpLocks/>
          </p:cNvGrpSpPr>
          <p:nvPr/>
        </p:nvGrpSpPr>
        <p:grpSpPr bwMode="auto">
          <a:xfrm>
            <a:off x="4272817" y="4116387"/>
            <a:ext cx="127000" cy="1498600"/>
            <a:chOff x="620" y="1713"/>
            <a:chExt cx="80" cy="944"/>
          </a:xfrm>
        </p:grpSpPr>
        <p:sp>
          <p:nvSpPr>
            <p:cNvPr id="237"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8"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9"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0"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1"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2"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3"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4"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6"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7"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48" name="Group 314"/>
          <p:cNvGrpSpPr>
            <a:grpSpLocks/>
          </p:cNvGrpSpPr>
          <p:nvPr/>
        </p:nvGrpSpPr>
        <p:grpSpPr bwMode="auto">
          <a:xfrm>
            <a:off x="4488717" y="4116387"/>
            <a:ext cx="127000" cy="1498600"/>
            <a:chOff x="620" y="1713"/>
            <a:chExt cx="80" cy="944"/>
          </a:xfrm>
        </p:grpSpPr>
        <p:sp>
          <p:nvSpPr>
            <p:cNvPr id="249"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0"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1"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2"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3"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4"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5"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6"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7"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8"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9"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260" name="Text Box 362"/>
          <p:cNvSpPr txBox="1">
            <a:spLocks noChangeArrowheads="1"/>
          </p:cNvSpPr>
          <p:nvPr/>
        </p:nvSpPr>
        <p:spPr bwMode="auto">
          <a:xfrm>
            <a:off x="2559905" y="560070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261" name="Text Box 363"/>
          <p:cNvSpPr txBox="1">
            <a:spLocks noChangeArrowheads="1"/>
          </p:cNvSpPr>
          <p:nvPr/>
        </p:nvSpPr>
        <p:spPr bwMode="auto">
          <a:xfrm>
            <a:off x="2761517" y="5592762"/>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262" name="Text Box 364"/>
          <p:cNvSpPr txBox="1">
            <a:spLocks noChangeArrowheads="1"/>
          </p:cNvSpPr>
          <p:nvPr/>
        </p:nvSpPr>
        <p:spPr bwMode="auto">
          <a:xfrm>
            <a:off x="2977417" y="5592762"/>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263" name="Text Box 365"/>
          <p:cNvSpPr txBox="1">
            <a:spLocks noChangeArrowheads="1"/>
          </p:cNvSpPr>
          <p:nvPr/>
        </p:nvSpPr>
        <p:spPr bwMode="auto">
          <a:xfrm>
            <a:off x="3193317" y="5592762"/>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264" name="Text Box 366"/>
          <p:cNvSpPr txBox="1">
            <a:spLocks noChangeArrowheads="1"/>
          </p:cNvSpPr>
          <p:nvPr/>
        </p:nvSpPr>
        <p:spPr bwMode="auto">
          <a:xfrm>
            <a:off x="3553680" y="5592762"/>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265" name="Text Box 367"/>
          <p:cNvSpPr txBox="1">
            <a:spLocks noChangeArrowheads="1"/>
          </p:cNvSpPr>
          <p:nvPr/>
        </p:nvSpPr>
        <p:spPr bwMode="auto">
          <a:xfrm>
            <a:off x="3372705" y="5592762"/>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266" name="Text Box 368"/>
          <p:cNvSpPr txBox="1">
            <a:spLocks noChangeArrowheads="1"/>
          </p:cNvSpPr>
          <p:nvPr/>
        </p:nvSpPr>
        <p:spPr bwMode="auto">
          <a:xfrm>
            <a:off x="3769580" y="5592762"/>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267" name="Text Box 369"/>
          <p:cNvSpPr txBox="1">
            <a:spLocks noChangeArrowheads="1"/>
          </p:cNvSpPr>
          <p:nvPr/>
        </p:nvSpPr>
        <p:spPr bwMode="auto">
          <a:xfrm>
            <a:off x="3985480" y="5592762"/>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268" name="Text Box 370"/>
          <p:cNvSpPr txBox="1">
            <a:spLocks noChangeArrowheads="1"/>
          </p:cNvSpPr>
          <p:nvPr/>
        </p:nvSpPr>
        <p:spPr bwMode="auto">
          <a:xfrm>
            <a:off x="4201380" y="5592762"/>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269" name="Text Box 371"/>
          <p:cNvSpPr txBox="1">
            <a:spLocks noChangeArrowheads="1"/>
          </p:cNvSpPr>
          <p:nvPr/>
        </p:nvSpPr>
        <p:spPr bwMode="auto">
          <a:xfrm>
            <a:off x="4380767" y="5592762"/>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270" name="Line 533"/>
          <p:cNvSpPr>
            <a:spLocks noChangeShapeType="1"/>
          </p:cNvSpPr>
          <p:nvPr/>
        </p:nvSpPr>
        <p:spPr bwMode="auto">
          <a:xfrm>
            <a:off x="276945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1" name="Line 534"/>
          <p:cNvSpPr>
            <a:spLocks noChangeShapeType="1"/>
          </p:cNvSpPr>
          <p:nvPr/>
        </p:nvSpPr>
        <p:spPr bwMode="auto">
          <a:xfrm>
            <a:off x="298535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2" name="Line 535"/>
          <p:cNvSpPr>
            <a:spLocks noChangeShapeType="1"/>
          </p:cNvSpPr>
          <p:nvPr/>
        </p:nvSpPr>
        <p:spPr bwMode="auto">
          <a:xfrm>
            <a:off x="320125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3" name="Line 536"/>
          <p:cNvSpPr>
            <a:spLocks noChangeShapeType="1"/>
          </p:cNvSpPr>
          <p:nvPr/>
        </p:nvSpPr>
        <p:spPr bwMode="auto">
          <a:xfrm>
            <a:off x="3418742"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4" name="Line 537"/>
          <p:cNvSpPr>
            <a:spLocks noChangeShapeType="1"/>
          </p:cNvSpPr>
          <p:nvPr/>
        </p:nvSpPr>
        <p:spPr bwMode="auto">
          <a:xfrm>
            <a:off x="3598130"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5" name="Line 538"/>
          <p:cNvSpPr>
            <a:spLocks noChangeShapeType="1"/>
          </p:cNvSpPr>
          <p:nvPr/>
        </p:nvSpPr>
        <p:spPr bwMode="auto">
          <a:xfrm>
            <a:off x="3814030"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6" name="Line 539"/>
          <p:cNvSpPr>
            <a:spLocks noChangeShapeType="1"/>
          </p:cNvSpPr>
          <p:nvPr/>
        </p:nvSpPr>
        <p:spPr bwMode="auto">
          <a:xfrm>
            <a:off x="4029930"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 name="Line 540"/>
          <p:cNvSpPr>
            <a:spLocks noChangeShapeType="1"/>
          </p:cNvSpPr>
          <p:nvPr/>
        </p:nvSpPr>
        <p:spPr bwMode="auto">
          <a:xfrm>
            <a:off x="421090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8" name="Line 541"/>
          <p:cNvSpPr>
            <a:spLocks noChangeShapeType="1"/>
          </p:cNvSpPr>
          <p:nvPr/>
        </p:nvSpPr>
        <p:spPr bwMode="auto">
          <a:xfrm>
            <a:off x="442680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9" name="Line 542"/>
          <p:cNvSpPr>
            <a:spLocks noChangeShapeType="1"/>
          </p:cNvSpPr>
          <p:nvPr/>
        </p:nvSpPr>
        <p:spPr bwMode="auto">
          <a:xfrm>
            <a:off x="464270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0" name="Line 553"/>
          <p:cNvSpPr>
            <a:spLocks noChangeShapeType="1"/>
          </p:cNvSpPr>
          <p:nvPr/>
        </p:nvSpPr>
        <p:spPr bwMode="auto">
          <a:xfrm>
            <a:off x="2553555" y="5845175"/>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1" name="Line 555"/>
          <p:cNvSpPr>
            <a:spLocks noChangeShapeType="1"/>
          </p:cNvSpPr>
          <p:nvPr/>
        </p:nvSpPr>
        <p:spPr bwMode="auto">
          <a:xfrm flipV="1">
            <a:off x="2553554" y="7353299"/>
            <a:ext cx="2089151"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2" name="Line 556"/>
          <p:cNvSpPr>
            <a:spLocks noChangeShapeType="1"/>
          </p:cNvSpPr>
          <p:nvPr/>
        </p:nvSpPr>
        <p:spPr bwMode="auto">
          <a:xfrm>
            <a:off x="280596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3" name="Line 557"/>
          <p:cNvSpPr>
            <a:spLocks noChangeShapeType="1"/>
          </p:cNvSpPr>
          <p:nvPr/>
        </p:nvSpPr>
        <p:spPr bwMode="auto">
          <a:xfrm>
            <a:off x="302186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4" name="Line 558"/>
          <p:cNvSpPr>
            <a:spLocks noChangeShapeType="1"/>
          </p:cNvSpPr>
          <p:nvPr/>
        </p:nvSpPr>
        <p:spPr bwMode="auto">
          <a:xfrm>
            <a:off x="323776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5" name="Line 559"/>
          <p:cNvSpPr>
            <a:spLocks noChangeShapeType="1"/>
          </p:cNvSpPr>
          <p:nvPr/>
        </p:nvSpPr>
        <p:spPr bwMode="auto">
          <a:xfrm>
            <a:off x="3455255"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6" name="Line 560"/>
          <p:cNvSpPr>
            <a:spLocks noChangeShapeType="1"/>
          </p:cNvSpPr>
          <p:nvPr/>
        </p:nvSpPr>
        <p:spPr bwMode="auto">
          <a:xfrm>
            <a:off x="3634642"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7" name="Line 561"/>
          <p:cNvSpPr>
            <a:spLocks noChangeShapeType="1"/>
          </p:cNvSpPr>
          <p:nvPr/>
        </p:nvSpPr>
        <p:spPr bwMode="auto">
          <a:xfrm>
            <a:off x="3850542"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8" name="Line 562"/>
          <p:cNvSpPr>
            <a:spLocks noChangeShapeType="1"/>
          </p:cNvSpPr>
          <p:nvPr/>
        </p:nvSpPr>
        <p:spPr bwMode="auto">
          <a:xfrm>
            <a:off x="4066442"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9" name="Line 563"/>
          <p:cNvSpPr>
            <a:spLocks noChangeShapeType="1"/>
          </p:cNvSpPr>
          <p:nvPr/>
        </p:nvSpPr>
        <p:spPr bwMode="auto">
          <a:xfrm>
            <a:off x="424741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90" name="Line 564"/>
          <p:cNvSpPr>
            <a:spLocks noChangeShapeType="1"/>
          </p:cNvSpPr>
          <p:nvPr/>
        </p:nvSpPr>
        <p:spPr bwMode="auto">
          <a:xfrm>
            <a:off x="446331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91" name="Line 565"/>
          <p:cNvSpPr>
            <a:spLocks noChangeShapeType="1"/>
          </p:cNvSpPr>
          <p:nvPr/>
        </p:nvSpPr>
        <p:spPr bwMode="auto">
          <a:xfrm>
            <a:off x="467921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92" name="Line 576"/>
          <p:cNvSpPr>
            <a:spLocks noChangeShapeType="1"/>
          </p:cNvSpPr>
          <p:nvPr/>
        </p:nvSpPr>
        <p:spPr bwMode="auto">
          <a:xfrm>
            <a:off x="2590067" y="2425700"/>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93" name="Line 577"/>
          <p:cNvSpPr>
            <a:spLocks noChangeShapeType="1"/>
          </p:cNvSpPr>
          <p:nvPr/>
        </p:nvSpPr>
        <p:spPr bwMode="auto">
          <a:xfrm>
            <a:off x="2590067" y="2425700"/>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94" name="Text Box 578"/>
          <p:cNvSpPr txBox="1">
            <a:spLocks noChangeArrowheads="1"/>
          </p:cNvSpPr>
          <p:nvPr/>
        </p:nvSpPr>
        <p:spPr bwMode="auto">
          <a:xfrm rot="16200000">
            <a:off x="4391126" y="709087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5" name="Text Box 579"/>
          <p:cNvSpPr txBox="1">
            <a:spLocks noChangeArrowheads="1"/>
          </p:cNvSpPr>
          <p:nvPr/>
        </p:nvSpPr>
        <p:spPr bwMode="auto">
          <a:xfrm rot="16200000">
            <a:off x="2510166" y="710429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6" name="Text Box 584"/>
          <p:cNvSpPr txBox="1">
            <a:spLocks noChangeArrowheads="1"/>
          </p:cNvSpPr>
          <p:nvPr/>
        </p:nvSpPr>
        <p:spPr bwMode="auto">
          <a:xfrm rot="16200000">
            <a:off x="2997639" y="366814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7" name="Text Box 585"/>
          <p:cNvSpPr txBox="1">
            <a:spLocks noChangeArrowheads="1"/>
          </p:cNvSpPr>
          <p:nvPr/>
        </p:nvSpPr>
        <p:spPr bwMode="auto">
          <a:xfrm rot="16200000">
            <a:off x="4422083" y="368723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8" name="Text Box 586"/>
          <p:cNvSpPr txBox="1">
            <a:spLocks noChangeArrowheads="1"/>
          </p:cNvSpPr>
          <p:nvPr/>
        </p:nvSpPr>
        <p:spPr bwMode="auto">
          <a:xfrm rot="16200000">
            <a:off x="3211048" y="366584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99" name="Text Box 587"/>
          <p:cNvSpPr txBox="1">
            <a:spLocks noChangeArrowheads="1"/>
          </p:cNvSpPr>
          <p:nvPr/>
        </p:nvSpPr>
        <p:spPr bwMode="auto">
          <a:xfrm rot="16200000">
            <a:off x="2558357" y="366592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0" name="Text Box 590"/>
          <p:cNvSpPr txBox="1">
            <a:spLocks noChangeArrowheads="1"/>
          </p:cNvSpPr>
          <p:nvPr/>
        </p:nvSpPr>
        <p:spPr bwMode="auto">
          <a:xfrm rot="16200000">
            <a:off x="2771082" y="366977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1" name="Text Box 591"/>
          <p:cNvSpPr txBox="1">
            <a:spLocks noChangeArrowheads="1"/>
          </p:cNvSpPr>
          <p:nvPr/>
        </p:nvSpPr>
        <p:spPr bwMode="auto">
          <a:xfrm rot="16200000">
            <a:off x="3804544" y="366576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2" name="Text Box 593"/>
          <p:cNvSpPr txBox="1">
            <a:spLocks noChangeArrowheads="1"/>
          </p:cNvSpPr>
          <p:nvPr/>
        </p:nvSpPr>
        <p:spPr bwMode="auto">
          <a:xfrm rot="16200000">
            <a:off x="4214120" y="366977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3" name="Text Box 600"/>
          <p:cNvSpPr txBox="1">
            <a:spLocks noChangeArrowheads="1"/>
          </p:cNvSpPr>
          <p:nvPr/>
        </p:nvSpPr>
        <p:spPr bwMode="auto">
          <a:xfrm rot="16200000">
            <a:off x="4018856" y="366576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4" name="Text Box 601"/>
          <p:cNvSpPr txBox="1">
            <a:spLocks noChangeArrowheads="1"/>
          </p:cNvSpPr>
          <p:nvPr/>
        </p:nvSpPr>
        <p:spPr bwMode="auto">
          <a:xfrm rot="16200000">
            <a:off x="3391001" y="366977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5" name="Text Box 588"/>
          <p:cNvSpPr txBox="1">
            <a:spLocks noChangeArrowheads="1"/>
          </p:cNvSpPr>
          <p:nvPr/>
        </p:nvSpPr>
        <p:spPr bwMode="auto">
          <a:xfrm rot="16200000">
            <a:off x="3601344" y="366977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6" name="Text Box 578"/>
          <p:cNvSpPr txBox="1">
            <a:spLocks noChangeArrowheads="1"/>
          </p:cNvSpPr>
          <p:nvPr/>
        </p:nvSpPr>
        <p:spPr bwMode="auto">
          <a:xfrm rot="16200000">
            <a:off x="2736157" y="709802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7" name="Text Box 578"/>
          <p:cNvSpPr txBox="1">
            <a:spLocks noChangeArrowheads="1"/>
          </p:cNvSpPr>
          <p:nvPr/>
        </p:nvSpPr>
        <p:spPr bwMode="auto">
          <a:xfrm rot="16200000">
            <a:off x="2957387" y="70971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8" name="Text Box 578"/>
          <p:cNvSpPr txBox="1">
            <a:spLocks noChangeArrowheads="1"/>
          </p:cNvSpPr>
          <p:nvPr/>
        </p:nvSpPr>
        <p:spPr bwMode="auto">
          <a:xfrm rot="16200000">
            <a:off x="3781417" y="708686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09" name="Text Box 578"/>
          <p:cNvSpPr txBox="1">
            <a:spLocks noChangeArrowheads="1"/>
          </p:cNvSpPr>
          <p:nvPr/>
        </p:nvSpPr>
        <p:spPr bwMode="auto">
          <a:xfrm rot="16200000">
            <a:off x="3162400" y="709563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0" name="Text Box 578"/>
          <p:cNvSpPr txBox="1">
            <a:spLocks noChangeArrowheads="1"/>
          </p:cNvSpPr>
          <p:nvPr/>
        </p:nvSpPr>
        <p:spPr bwMode="auto">
          <a:xfrm rot="16200000">
            <a:off x="3362425" y="708865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1" name="Text Box 578"/>
          <p:cNvSpPr txBox="1">
            <a:spLocks noChangeArrowheads="1"/>
          </p:cNvSpPr>
          <p:nvPr/>
        </p:nvSpPr>
        <p:spPr bwMode="auto">
          <a:xfrm rot="16200000">
            <a:off x="3574020" y="709083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2" name="Text Box 578"/>
          <p:cNvSpPr txBox="1">
            <a:spLocks noChangeArrowheads="1"/>
          </p:cNvSpPr>
          <p:nvPr/>
        </p:nvSpPr>
        <p:spPr bwMode="auto">
          <a:xfrm rot="16200000">
            <a:off x="3978376" y="708289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3" name="Text Box 578"/>
          <p:cNvSpPr txBox="1">
            <a:spLocks noChangeArrowheads="1"/>
          </p:cNvSpPr>
          <p:nvPr/>
        </p:nvSpPr>
        <p:spPr bwMode="auto">
          <a:xfrm rot="16200000">
            <a:off x="4170462" y="709083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4" name="Rechteck 313"/>
          <p:cNvSpPr/>
          <p:nvPr/>
        </p:nvSpPr>
        <p:spPr>
          <a:xfrm>
            <a:off x="2544031" y="7362825"/>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
        <p:nvSpPr>
          <p:cNvPr id="315" name="Rechteck 314"/>
          <p:cNvSpPr/>
          <p:nvPr/>
        </p:nvSpPr>
        <p:spPr>
          <a:xfrm>
            <a:off x="2582119" y="2171702"/>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19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5708">
            <a:off x="182563" y="1681163"/>
            <a:ext cx="123507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für xx</a:t>
            </a:r>
          </a:p>
        </p:txBody>
      </p:sp>
      <p:sp>
        <p:nvSpPr>
          <p:cNvPr id="4100" name="Textfeld 1"/>
          <p:cNvSpPr txBox="1">
            <a:spLocks noChangeArrowheads="1"/>
          </p:cNvSpPr>
          <p:nvPr/>
        </p:nvSpPr>
        <p:spPr bwMode="auto">
          <a:xfrm>
            <a:off x="5121275" y="996950"/>
            <a:ext cx="912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dirty="0" err="1"/>
              <a:t>Ruderservo</a:t>
            </a:r>
            <a:endParaRPr lang="de-CH" altLang="de-DE" sz="1100" dirty="0"/>
          </a:p>
        </p:txBody>
      </p:sp>
      <p:cxnSp>
        <p:nvCxnSpPr>
          <p:cNvPr id="7" name="Gewinkelte Verbindung 6"/>
          <p:cNvCxnSpPr/>
          <p:nvPr/>
        </p:nvCxnSpPr>
        <p:spPr>
          <a:xfrm flipV="1">
            <a:off x="1293813" y="1627188"/>
            <a:ext cx="1385887" cy="323850"/>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02" name="Textfeld 18"/>
          <p:cNvSpPr txBox="1">
            <a:spLocks noChangeArrowheads="1"/>
          </p:cNvSpPr>
          <p:nvPr/>
        </p:nvSpPr>
        <p:spPr bwMode="auto">
          <a:xfrm>
            <a:off x="2065338" y="1195388"/>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BEC</a:t>
            </a:r>
          </a:p>
        </p:txBody>
      </p:sp>
      <p:sp>
        <p:nvSpPr>
          <p:cNvPr id="4103" name="Textfeld 21"/>
          <p:cNvSpPr txBox="1">
            <a:spLocks noChangeArrowheads="1"/>
          </p:cNvSpPr>
          <p:nvPr/>
        </p:nvSpPr>
        <p:spPr bwMode="auto">
          <a:xfrm>
            <a:off x="3708400" y="2535238"/>
            <a:ext cx="1087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Regler Antrieb</a:t>
            </a:r>
          </a:p>
        </p:txBody>
      </p:sp>
      <p:sp>
        <p:nvSpPr>
          <p:cNvPr id="4104" name="Textfeld 31"/>
          <p:cNvSpPr txBox="1">
            <a:spLocks noChangeArrowheads="1"/>
          </p:cNvSpPr>
          <p:nvPr/>
        </p:nvSpPr>
        <p:spPr bwMode="auto">
          <a:xfrm>
            <a:off x="390525" y="1346200"/>
            <a:ext cx="874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5Kanal </a:t>
            </a:r>
          </a:p>
          <a:p>
            <a:pPr algn="ctr" eaLnBrk="1" hangingPunct="1"/>
            <a:r>
              <a:rPr lang="de-CH" altLang="de-DE" sz="1100"/>
              <a:t>Empfänger</a:t>
            </a:r>
          </a:p>
        </p:txBody>
      </p:sp>
      <p:cxnSp>
        <p:nvCxnSpPr>
          <p:cNvPr id="45" name="Gewinkelte Verbindung 44"/>
          <p:cNvCxnSpPr/>
          <p:nvPr/>
        </p:nvCxnSpPr>
        <p:spPr>
          <a:xfrm rot="5400000" flipH="1" flipV="1">
            <a:off x="4699794" y="2823369"/>
            <a:ext cx="276225" cy="1071563"/>
          </a:xfrm>
          <a:prstGeom prst="bentConnector4">
            <a:avLst>
              <a:gd name="adj1" fmla="val -73716"/>
              <a:gd name="adj2" fmla="val 7617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4123" idx="3"/>
          </p:cNvCxnSpPr>
          <p:nvPr/>
        </p:nvCxnSpPr>
        <p:spPr>
          <a:xfrm rot="5400000" flipH="1" flipV="1">
            <a:off x="4561681" y="2699544"/>
            <a:ext cx="428625" cy="1042988"/>
          </a:xfrm>
          <a:prstGeom prst="bentConnector4">
            <a:avLst>
              <a:gd name="adj1" fmla="val -53366"/>
              <a:gd name="adj2" fmla="val 65307"/>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107"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6515100"/>
            <a:ext cx="8096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8" name="Textfeld 59"/>
          <p:cNvSpPr txBox="1">
            <a:spLocks noChangeArrowheads="1"/>
          </p:cNvSpPr>
          <p:nvPr/>
        </p:nvSpPr>
        <p:spPr bwMode="auto">
          <a:xfrm>
            <a:off x="968375" y="7969250"/>
            <a:ext cx="8270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Akku 7,4V</a:t>
            </a:r>
          </a:p>
          <a:p>
            <a:pPr algn="ctr" eaLnBrk="1" hangingPunct="1"/>
            <a:r>
              <a:rPr lang="de-CH" altLang="de-DE" sz="1100"/>
              <a:t>LIPO</a:t>
            </a:r>
          </a:p>
          <a:p>
            <a:pPr algn="ctr" eaLnBrk="1" hangingPunct="1"/>
            <a:r>
              <a:rPr lang="de-CH" altLang="de-DE" sz="1100"/>
              <a:t>850mA</a:t>
            </a:r>
          </a:p>
        </p:txBody>
      </p:sp>
      <p:sp>
        <p:nvSpPr>
          <p:cNvPr id="4109" name="Textfeld 62"/>
          <p:cNvSpPr txBox="1">
            <a:spLocks noChangeArrowheads="1"/>
          </p:cNvSpPr>
          <p:nvPr/>
        </p:nvSpPr>
        <p:spPr bwMode="auto">
          <a:xfrm rot="-5400000">
            <a:off x="-324643" y="5431631"/>
            <a:ext cx="1054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Hauptschalter</a:t>
            </a:r>
          </a:p>
        </p:txBody>
      </p:sp>
      <p:cxnSp>
        <p:nvCxnSpPr>
          <p:cNvPr id="65" name="Gewinkelte Verbindung 64"/>
          <p:cNvCxnSpPr>
            <a:cxnSpLocks/>
          </p:cNvCxnSpPr>
          <p:nvPr/>
        </p:nvCxnSpPr>
        <p:spPr>
          <a:xfrm rot="5400000">
            <a:off x="-392906" y="5780882"/>
            <a:ext cx="1549400" cy="11112"/>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111"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141913"/>
            <a:ext cx="47625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12" name="Rectangle 205"/>
          <p:cNvSpPr>
            <a:spLocks noChangeArrowheads="1"/>
          </p:cNvSpPr>
          <p:nvPr/>
        </p:nvSpPr>
        <p:spPr bwMode="auto">
          <a:xfrm>
            <a:off x="2041525" y="4441825"/>
            <a:ext cx="944563" cy="109378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sp>
        <p:nvSpPr>
          <p:cNvPr id="4113" name="Text Box 362"/>
          <p:cNvSpPr txBox="1">
            <a:spLocks noChangeArrowheads="1"/>
          </p:cNvSpPr>
          <p:nvPr/>
        </p:nvSpPr>
        <p:spPr bwMode="auto">
          <a:xfrm>
            <a:off x="2205038" y="5291138"/>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a:t>
            </a:r>
          </a:p>
        </p:txBody>
      </p:sp>
      <p:sp>
        <p:nvSpPr>
          <p:cNvPr id="4114" name="Text Box 364"/>
          <p:cNvSpPr txBox="1">
            <a:spLocks noChangeArrowheads="1"/>
          </p:cNvSpPr>
          <p:nvPr/>
        </p:nvSpPr>
        <p:spPr bwMode="auto">
          <a:xfrm>
            <a:off x="2582863" y="52355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a:t>
            </a:r>
          </a:p>
        </p:txBody>
      </p:sp>
      <p:cxnSp>
        <p:nvCxnSpPr>
          <p:cNvPr id="238" name="Gewinkelte Verbindung 237"/>
          <p:cNvCxnSpPr>
            <a:cxnSpLocks/>
            <a:stCxn id="4127" idx="2"/>
          </p:cNvCxnSpPr>
          <p:nvPr/>
        </p:nvCxnSpPr>
        <p:spPr>
          <a:xfrm rot="5400000">
            <a:off x="711200" y="2720976"/>
            <a:ext cx="3227387" cy="1039812"/>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Gewinkelte Verbindung 240"/>
          <p:cNvCxnSpPr>
            <a:stCxn id="4127" idx="2"/>
          </p:cNvCxnSpPr>
          <p:nvPr/>
        </p:nvCxnSpPr>
        <p:spPr>
          <a:xfrm rot="5400000">
            <a:off x="1315244" y="3098007"/>
            <a:ext cx="3000375" cy="58737"/>
          </a:xfrm>
          <a:prstGeom prst="bentConnector3">
            <a:avLst>
              <a:gd name="adj1" fmla="val 15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Gerade Verbindung 283"/>
          <p:cNvCxnSpPr>
            <a:cxnSpLocks/>
          </p:cNvCxnSpPr>
          <p:nvPr/>
        </p:nvCxnSpPr>
        <p:spPr>
          <a:xfrm flipH="1">
            <a:off x="490538" y="6099175"/>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Gewinkelte Verbindung 285"/>
          <p:cNvCxnSpPr>
            <a:cxnSpLocks/>
          </p:cNvCxnSpPr>
          <p:nvPr/>
        </p:nvCxnSpPr>
        <p:spPr>
          <a:xfrm flipV="1">
            <a:off x="1939925" y="3390900"/>
            <a:ext cx="1998663" cy="1301750"/>
          </a:xfrm>
          <a:prstGeom prst="bentConnector3">
            <a:avLst>
              <a:gd name="adj1" fmla="val 13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25" name="Gewinkelte Verbindung 8224"/>
          <p:cNvCxnSpPr>
            <a:cxnSpLocks/>
          </p:cNvCxnSpPr>
          <p:nvPr/>
        </p:nvCxnSpPr>
        <p:spPr>
          <a:xfrm flipV="1">
            <a:off x="2787650" y="3497263"/>
            <a:ext cx="1793875" cy="1525587"/>
          </a:xfrm>
          <a:prstGeom prst="bentConnector3">
            <a:avLst>
              <a:gd name="adj1" fmla="val 2546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0" name="Gerade Verbindung 8239"/>
          <p:cNvCxnSpPr/>
          <p:nvPr/>
        </p:nvCxnSpPr>
        <p:spPr>
          <a:xfrm flipV="1">
            <a:off x="4581525" y="3435350"/>
            <a:ext cx="0"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4" name="Gerade Verbindung 8243"/>
          <p:cNvCxnSpPr/>
          <p:nvPr/>
        </p:nvCxnSpPr>
        <p:spPr>
          <a:xfrm flipV="1">
            <a:off x="4302125" y="3435350"/>
            <a:ext cx="0" cy="80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22" name="Gruppieren 8267"/>
          <p:cNvGrpSpPr>
            <a:grpSpLocks/>
          </p:cNvGrpSpPr>
          <p:nvPr/>
        </p:nvGrpSpPr>
        <p:grpSpPr bwMode="auto">
          <a:xfrm>
            <a:off x="2260600" y="4627563"/>
            <a:ext cx="138113" cy="655637"/>
            <a:chOff x="2260600" y="4627563"/>
            <a:chExt cx="138432" cy="655638"/>
          </a:xfrm>
        </p:grpSpPr>
        <p:sp>
          <p:nvSpPr>
            <p:cNvPr id="4176" name="Rectangle 207"/>
            <p:cNvSpPr>
              <a:spLocks noChangeArrowheads="1"/>
            </p:cNvSpPr>
            <p:nvPr/>
          </p:nvSpPr>
          <p:spPr bwMode="auto">
            <a:xfrm>
              <a:off x="2260600" y="4627563"/>
              <a:ext cx="138432" cy="65563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7" name="Oval 208"/>
            <p:cNvSpPr>
              <a:spLocks noChangeArrowheads="1"/>
            </p:cNvSpPr>
            <p:nvPr/>
          </p:nvSpPr>
          <p:spPr bwMode="auto">
            <a:xfrm>
              <a:off x="2278063" y="4675188"/>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8" name="Oval 209"/>
            <p:cNvSpPr>
              <a:spLocks noChangeArrowheads="1"/>
            </p:cNvSpPr>
            <p:nvPr/>
          </p:nvSpPr>
          <p:spPr bwMode="auto">
            <a:xfrm>
              <a:off x="2279650" y="4830763"/>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9" name="Oval 210"/>
            <p:cNvSpPr>
              <a:spLocks noChangeArrowheads="1"/>
            </p:cNvSpPr>
            <p:nvPr/>
          </p:nvSpPr>
          <p:spPr bwMode="auto">
            <a:xfrm>
              <a:off x="2279650" y="4978401"/>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80" name="Oval 211"/>
            <p:cNvSpPr>
              <a:spLocks noChangeArrowheads="1"/>
            </p:cNvSpPr>
            <p:nvPr/>
          </p:nvSpPr>
          <p:spPr bwMode="auto">
            <a:xfrm>
              <a:off x="2281238" y="5126038"/>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pic>
        <p:nvPicPr>
          <p:cNvPr id="4123"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2797175"/>
            <a:ext cx="7874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278" name="Gerade Verbindung 8277"/>
          <p:cNvCxnSpPr>
            <a:cxnSpLocks/>
          </p:cNvCxnSpPr>
          <p:nvPr/>
        </p:nvCxnSpPr>
        <p:spPr>
          <a:xfrm>
            <a:off x="3149600" y="5094288"/>
            <a:ext cx="56356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0" name="Gerade Verbindung 389"/>
          <p:cNvCxnSpPr/>
          <p:nvPr/>
        </p:nvCxnSpPr>
        <p:spPr>
          <a:xfrm>
            <a:off x="4818063" y="4386263"/>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26" name="Textfeld 8284"/>
          <p:cNvSpPr txBox="1">
            <a:spLocks noChangeArrowheads="1"/>
          </p:cNvSpPr>
          <p:nvPr/>
        </p:nvSpPr>
        <p:spPr bwMode="auto">
          <a:xfrm>
            <a:off x="3643313" y="3932238"/>
            <a:ext cx="1285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4 Kanal Schalter/Blinker</a:t>
            </a:r>
          </a:p>
        </p:txBody>
      </p:sp>
      <p:pic>
        <p:nvPicPr>
          <p:cNvPr id="4127"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7150" y="1098550"/>
            <a:ext cx="495300" cy="52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6" name="Gerade Verbindung 245"/>
          <p:cNvCxnSpPr>
            <a:cxnSpLocks/>
          </p:cNvCxnSpPr>
          <p:nvPr/>
        </p:nvCxnSpPr>
        <p:spPr>
          <a:xfrm flipH="1">
            <a:off x="1293813" y="2100263"/>
            <a:ext cx="203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7" name="Gerade Verbindung 256"/>
          <p:cNvCxnSpPr>
            <a:cxnSpLocks/>
          </p:cNvCxnSpPr>
          <p:nvPr/>
        </p:nvCxnSpPr>
        <p:spPr>
          <a:xfrm flipH="1">
            <a:off x="1289050" y="2017713"/>
            <a:ext cx="2036763" cy="79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8" name="Gerade Verbindung 277"/>
          <p:cNvCxnSpPr>
            <a:cxnSpLocks/>
          </p:cNvCxnSpPr>
          <p:nvPr/>
        </p:nvCxnSpPr>
        <p:spPr>
          <a:xfrm flipH="1">
            <a:off x="3333750" y="1565275"/>
            <a:ext cx="17097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31" name="Textfeld 396"/>
          <p:cNvSpPr txBox="1">
            <a:spLocks noChangeArrowheads="1"/>
          </p:cNvSpPr>
          <p:nvPr/>
        </p:nvSpPr>
        <p:spPr bwMode="auto">
          <a:xfrm>
            <a:off x="4818063" y="4638675"/>
            <a:ext cx="733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Blinker links</a:t>
            </a:r>
          </a:p>
        </p:txBody>
      </p:sp>
      <p:sp>
        <p:nvSpPr>
          <p:cNvPr id="4132" name="Textfeld 396"/>
          <p:cNvSpPr txBox="1">
            <a:spLocks noChangeArrowheads="1"/>
          </p:cNvSpPr>
          <p:nvPr/>
        </p:nvSpPr>
        <p:spPr bwMode="auto">
          <a:xfrm>
            <a:off x="4797425" y="4881563"/>
            <a:ext cx="1008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Innenbeleuchtung</a:t>
            </a:r>
          </a:p>
        </p:txBody>
      </p:sp>
      <p:pic>
        <p:nvPicPr>
          <p:cNvPr id="4133"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54625" y="2900363"/>
            <a:ext cx="90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Grafik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2988" y="1258888"/>
            <a:ext cx="1381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2" name="Gerade Verbindung 277"/>
          <p:cNvCxnSpPr>
            <a:cxnSpLocks/>
          </p:cNvCxnSpPr>
          <p:nvPr/>
        </p:nvCxnSpPr>
        <p:spPr>
          <a:xfrm flipH="1">
            <a:off x="3325813" y="1560513"/>
            <a:ext cx="7937" cy="4651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Gerade Verbindung 277"/>
          <p:cNvCxnSpPr>
            <a:cxnSpLocks/>
          </p:cNvCxnSpPr>
          <p:nvPr/>
        </p:nvCxnSpPr>
        <p:spPr>
          <a:xfrm flipH="1">
            <a:off x="3321050" y="2098675"/>
            <a:ext cx="4763" cy="40005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0" name="Gerade Verbindung 277"/>
          <p:cNvCxnSpPr>
            <a:cxnSpLocks/>
            <a:stCxn id="4123" idx="1"/>
          </p:cNvCxnSpPr>
          <p:nvPr/>
        </p:nvCxnSpPr>
        <p:spPr>
          <a:xfrm flipH="1">
            <a:off x="3305175" y="3116263"/>
            <a:ext cx="55562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4138" name="Grafik 2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8400" y="4202113"/>
            <a:ext cx="11096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9" name="Gerade Verbindung 389"/>
          <p:cNvCxnSpPr/>
          <p:nvPr/>
        </p:nvCxnSpPr>
        <p:spPr>
          <a:xfrm>
            <a:off x="4818063" y="4618038"/>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Gerade Verbindung 389"/>
          <p:cNvCxnSpPr/>
          <p:nvPr/>
        </p:nvCxnSpPr>
        <p:spPr>
          <a:xfrm>
            <a:off x="4808538" y="4830763"/>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5" name="Gerade Verbindung 389"/>
          <p:cNvCxnSpPr/>
          <p:nvPr/>
        </p:nvCxnSpPr>
        <p:spPr>
          <a:xfrm>
            <a:off x="4808538" y="5059363"/>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42" name="Textfeld 396"/>
          <p:cNvSpPr txBox="1">
            <a:spLocks noChangeArrowheads="1"/>
          </p:cNvSpPr>
          <p:nvPr/>
        </p:nvSpPr>
        <p:spPr bwMode="auto">
          <a:xfrm>
            <a:off x="4784725" y="4157663"/>
            <a:ext cx="808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Blinker rechts</a:t>
            </a:r>
          </a:p>
        </p:txBody>
      </p:sp>
      <p:sp>
        <p:nvSpPr>
          <p:cNvPr id="4143" name="Textfeld 396"/>
          <p:cNvSpPr txBox="1">
            <a:spLocks noChangeArrowheads="1"/>
          </p:cNvSpPr>
          <p:nvPr/>
        </p:nvSpPr>
        <p:spPr bwMode="auto">
          <a:xfrm>
            <a:off x="4808538" y="4416425"/>
            <a:ext cx="769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Abblendlicht</a:t>
            </a:r>
          </a:p>
        </p:txBody>
      </p:sp>
      <p:cxnSp>
        <p:nvCxnSpPr>
          <p:cNvPr id="8256" name="Gerader Verbinder 8255"/>
          <p:cNvCxnSpPr>
            <a:endCxn id="4177" idx="1"/>
          </p:cNvCxnSpPr>
          <p:nvPr/>
        </p:nvCxnSpPr>
        <p:spPr>
          <a:xfrm flipV="1">
            <a:off x="1939925" y="4687888"/>
            <a:ext cx="350838" cy="4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Gerader Verbinder 231"/>
          <p:cNvCxnSpPr>
            <a:cxnSpLocks/>
          </p:cNvCxnSpPr>
          <p:nvPr/>
        </p:nvCxnSpPr>
        <p:spPr>
          <a:xfrm>
            <a:off x="1804988" y="4864100"/>
            <a:ext cx="4984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p:cNvCxnSpPr>
            <a:cxnSpLocks/>
          </p:cNvCxnSpPr>
          <p:nvPr/>
        </p:nvCxnSpPr>
        <p:spPr>
          <a:xfrm>
            <a:off x="390525" y="5011738"/>
            <a:ext cx="1924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147" name="Gruppieren 244"/>
          <p:cNvGrpSpPr>
            <a:grpSpLocks/>
          </p:cNvGrpSpPr>
          <p:nvPr/>
        </p:nvGrpSpPr>
        <p:grpSpPr bwMode="auto">
          <a:xfrm>
            <a:off x="2706688" y="4616450"/>
            <a:ext cx="138112" cy="655638"/>
            <a:chOff x="2260600" y="4627563"/>
            <a:chExt cx="138432" cy="655638"/>
          </a:xfrm>
        </p:grpSpPr>
        <p:sp>
          <p:nvSpPr>
            <p:cNvPr id="4171" name="Rectangle 207"/>
            <p:cNvSpPr>
              <a:spLocks noChangeArrowheads="1"/>
            </p:cNvSpPr>
            <p:nvPr/>
          </p:nvSpPr>
          <p:spPr bwMode="auto">
            <a:xfrm>
              <a:off x="2260600" y="4627563"/>
              <a:ext cx="138432" cy="65563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2" name="Oval 208"/>
            <p:cNvSpPr>
              <a:spLocks noChangeArrowheads="1"/>
            </p:cNvSpPr>
            <p:nvPr/>
          </p:nvSpPr>
          <p:spPr bwMode="auto">
            <a:xfrm>
              <a:off x="2278063" y="4675188"/>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3" name="Oval 209"/>
            <p:cNvSpPr>
              <a:spLocks noChangeArrowheads="1"/>
            </p:cNvSpPr>
            <p:nvPr/>
          </p:nvSpPr>
          <p:spPr bwMode="auto">
            <a:xfrm>
              <a:off x="2279650" y="4830763"/>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4" name="Oval 210"/>
            <p:cNvSpPr>
              <a:spLocks noChangeArrowheads="1"/>
            </p:cNvSpPr>
            <p:nvPr/>
          </p:nvSpPr>
          <p:spPr bwMode="auto">
            <a:xfrm>
              <a:off x="2279650" y="4978401"/>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5" name="Oval 211"/>
            <p:cNvSpPr>
              <a:spLocks noChangeArrowheads="1"/>
            </p:cNvSpPr>
            <p:nvPr/>
          </p:nvSpPr>
          <p:spPr bwMode="auto">
            <a:xfrm>
              <a:off x="2281238" y="5126038"/>
              <a:ext cx="88900" cy="889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cxnSp>
        <p:nvCxnSpPr>
          <p:cNvPr id="255" name="Gerade Verbindung 283"/>
          <p:cNvCxnSpPr>
            <a:cxnSpLocks/>
          </p:cNvCxnSpPr>
          <p:nvPr/>
        </p:nvCxnSpPr>
        <p:spPr>
          <a:xfrm flipH="1" flipV="1">
            <a:off x="485775" y="6099175"/>
            <a:ext cx="4763" cy="50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Gerade Verbindung 283"/>
          <p:cNvCxnSpPr>
            <a:cxnSpLocks/>
          </p:cNvCxnSpPr>
          <p:nvPr/>
        </p:nvCxnSpPr>
        <p:spPr>
          <a:xfrm flipH="1" flipV="1">
            <a:off x="2762250" y="5205413"/>
            <a:ext cx="6350" cy="893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Gerade Verbindung 277"/>
          <p:cNvCxnSpPr>
            <a:cxnSpLocks/>
          </p:cNvCxnSpPr>
          <p:nvPr/>
        </p:nvCxnSpPr>
        <p:spPr>
          <a:xfrm>
            <a:off x="3128963" y="2174875"/>
            <a:ext cx="11112" cy="29321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Gerade Verbindung 256"/>
          <p:cNvCxnSpPr>
            <a:cxnSpLocks/>
          </p:cNvCxnSpPr>
          <p:nvPr/>
        </p:nvCxnSpPr>
        <p:spPr>
          <a:xfrm flipH="1" flipV="1">
            <a:off x="1303338" y="2185988"/>
            <a:ext cx="1836737"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4152" name="Grafik 27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4275" y="5546725"/>
            <a:ext cx="10604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9" name="Gerade Verbindung 8277"/>
          <p:cNvCxnSpPr>
            <a:cxnSpLocks/>
          </p:cNvCxnSpPr>
          <p:nvPr/>
        </p:nvCxnSpPr>
        <p:spPr>
          <a:xfrm>
            <a:off x="3297238" y="6089650"/>
            <a:ext cx="41116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2" name="Gerade Verbindung 389"/>
          <p:cNvCxnSpPr/>
          <p:nvPr/>
        </p:nvCxnSpPr>
        <p:spPr>
          <a:xfrm>
            <a:off x="4791075" y="5699125"/>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Gerade Verbindung 389"/>
          <p:cNvCxnSpPr/>
          <p:nvPr/>
        </p:nvCxnSpPr>
        <p:spPr>
          <a:xfrm>
            <a:off x="4791075" y="5918200"/>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56" name="Textfeld 396"/>
          <p:cNvSpPr txBox="1">
            <a:spLocks noChangeArrowheads="1"/>
          </p:cNvSpPr>
          <p:nvPr/>
        </p:nvSpPr>
        <p:spPr bwMode="auto">
          <a:xfrm>
            <a:off x="4745038" y="5532438"/>
            <a:ext cx="665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Bremslicht</a:t>
            </a:r>
          </a:p>
        </p:txBody>
      </p:sp>
      <p:sp>
        <p:nvSpPr>
          <p:cNvPr id="4157" name="Textfeld 396"/>
          <p:cNvSpPr txBox="1">
            <a:spLocks noChangeArrowheads="1"/>
          </p:cNvSpPr>
          <p:nvPr/>
        </p:nvSpPr>
        <p:spPr bwMode="auto">
          <a:xfrm>
            <a:off x="4752975" y="5715000"/>
            <a:ext cx="779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Rückfahrlicht</a:t>
            </a:r>
          </a:p>
        </p:txBody>
      </p:sp>
      <p:cxnSp>
        <p:nvCxnSpPr>
          <p:cNvPr id="290" name="Gerade Verbindung 277"/>
          <p:cNvCxnSpPr>
            <a:cxnSpLocks/>
          </p:cNvCxnSpPr>
          <p:nvPr/>
        </p:nvCxnSpPr>
        <p:spPr>
          <a:xfrm>
            <a:off x="3067050" y="2274888"/>
            <a:ext cx="4763" cy="499745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1" name="Gerade Verbindung 256"/>
          <p:cNvCxnSpPr>
            <a:cxnSpLocks/>
          </p:cNvCxnSpPr>
          <p:nvPr/>
        </p:nvCxnSpPr>
        <p:spPr>
          <a:xfrm flipH="1" flipV="1">
            <a:off x="1316038" y="2274888"/>
            <a:ext cx="1739900" cy="1270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2" name="Gerade Verbindung 8277"/>
          <p:cNvCxnSpPr>
            <a:cxnSpLocks/>
          </p:cNvCxnSpPr>
          <p:nvPr/>
        </p:nvCxnSpPr>
        <p:spPr>
          <a:xfrm>
            <a:off x="3060700" y="7272338"/>
            <a:ext cx="623888"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4161" name="Grafik 4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83000" y="6911975"/>
            <a:ext cx="11144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3" name="Gerade Verbindung 389"/>
          <p:cNvCxnSpPr/>
          <p:nvPr/>
        </p:nvCxnSpPr>
        <p:spPr>
          <a:xfrm>
            <a:off x="4818063" y="7145338"/>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63" name="Textfeld 396"/>
          <p:cNvSpPr txBox="1">
            <a:spLocks noChangeArrowheads="1"/>
          </p:cNvSpPr>
          <p:nvPr/>
        </p:nvSpPr>
        <p:spPr bwMode="auto">
          <a:xfrm>
            <a:off x="4818063" y="7397750"/>
            <a:ext cx="403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Licht</a:t>
            </a:r>
          </a:p>
        </p:txBody>
      </p:sp>
      <p:sp>
        <p:nvSpPr>
          <p:cNvPr id="4164" name="Textfeld 396"/>
          <p:cNvSpPr txBox="1">
            <a:spLocks noChangeArrowheads="1"/>
          </p:cNvSpPr>
          <p:nvPr/>
        </p:nvSpPr>
        <p:spPr bwMode="auto">
          <a:xfrm>
            <a:off x="4797425" y="76406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Licht</a:t>
            </a:r>
          </a:p>
        </p:txBody>
      </p:sp>
      <p:cxnSp>
        <p:nvCxnSpPr>
          <p:cNvPr id="296" name="Gerade Verbindung 389"/>
          <p:cNvCxnSpPr/>
          <p:nvPr/>
        </p:nvCxnSpPr>
        <p:spPr>
          <a:xfrm>
            <a:off x="4818063" y="7375525"/>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7" name="Gerade Verbindung 389"/>
          <p:cNvCxnSpPr/>
          <p:nvPr/>
        </p:nvCxnSpPr>
        <p:spPr>
          <a:xfrm>
            <a:off x="4808538" y="7588250"/>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8" name="Gerade Verbindung 389"/>
          <p:cNvCxnSpPr/>
          <p:nvPr/>
        </p:nvCxnSpPr>
        <p:spPr>
          <a:xfrm>
            <a:off x="4808538" y="7816850"/>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68" name="Textfeld 396"/>
          <p:cNvSpPr txBox="1">
            <a:spLocks noChangeArrowheads="1"/>
          </p:cNvSpPr>
          <p:nvPr/>
        </p:nvSpPr>
        <p:spPr bwMode="auto">
          <a:xfrm>
            <a:off x="4784725" y="6916738"/>
            <a:ext cx="403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Licht</a:t>
            </a:r>
          </a:p>
        </p:txBody>
      </p:sp>
      <p:sp>
        <p:nvSpPr>
          <p:cNvPr id="4169" name="Textfeld 396"/>
          <p:cNvSpPr txBox="1">
            <a:spLocks noChangeArrowheads="1"/>
          </p:cNvSpPr>
          <p:nvPr/>
        </p:nvSpPr>
        <p:spPr bwMode="auto">
          <a:xfrm>
            <a:off x="4808538" y="7173913"/>
            <a:ext cx="403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Licht</a:t>
            </a:r>
          </a:p>
        </p:txBody>
      </p:sp>
      <p:sp>
        <p:nvSpPr>
          <p:cNvPr id="4170" name="Textfeld 43"/>
          <p:cNvSpPr txBox="1">
            <a:spLocks noChangeArrowheads="1"/>
          </p:cNvSpPr>
          <p:nvPr/>
        </p:nvSpPr>
        <p:spPr bwMode="auto">
          <a:xfrm rot="-5400000">
            <a:off x="5391944" y="7266781"/>
            <a:ext cx="128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RESERVE</a:t>
            </a:r>
          </a:p>
        </p:txBody>
      </p:sp>
    </p:spTree>
    <p:extLst>
      <p:ext uri="{BB962C8B-B14F-4D97-AF65-F5344CB8AC3E}">
        <p14:creationId xmlns:p14="http://schemas.microsoft.com/office/powerpoint/2010/main" val="199495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85775" y="841375"/>
            <a:ext cx="203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Anschlussfeld im Rumpf </a:t>
            </a:r>
          </a:p>
          <a:p>
            <a:pPr algn="ctr" eaLnBrk="1" hangingPunct="1"/>
            <a:r>
              <a:rPr lang="de-CH" altLang="de-DE" sz="1200" b="1" dirty="0"/>
              <a:t>für xx:</a:t>
            </a:r>
          </a:p>
        </p:txBody>
      </p:sp>
      <p:sp>
        <p:nvSpPr>
          <p:cNvPr id="7171" name="Rectangle 205"/>
          <p:cNvSpPr>
            <a:spLocks noChangeArrowheads="1"/>
          </p:cNvSpPr>
          <p:nvPr/>
        </p:nvSpPr>
        <p:spPr bwMode="auto">
          <a:xfrm>
            <a:off x="300038" y="3487738"/>
            <a:ext cx="2373312"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7172" name="Group 206"/>
          <p:cNvGrpSpPr>
            <a:grpSpLocks/>
          </p:cNvGrpSpPr>
          <p:nvPr/>
        </p:nvGrpSpPr>
        <p:grpSpPr bwMode="auto">
          <a:xfrm>
            <a:off x="519113" y="3673475"/>
            <a:ext cx="127000" cy="1498600"/>
            <a:chOff x="620" y="1713"/>
            <a:chExt cx="80" cy="944"/>
          </a:xfrm>
        </p:grpSpPr>
        <p:sp>
          <p:nvSpPr>
            <p:cNvPr id="7544"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5"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6"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7"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8"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9"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0"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1"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2"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3"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54"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3" name="Group 218"/>
          <p:cNvGrpSpPr>
            <a:grpSpLocks/>
          </p:cNvGrpSpPr>
          <p:nvPr/>
        </p:nvGrpSpPr>
        <p:grpSpPr bwMode="auto">
          <a:xfrm>
            <a:off x="722313" y="3673475"/>
            <a:ext cx="127000" cy="1498600"/>
            <a:chOff x="620" y="1713"/>
            <a:chExt cx="80" cy="944"/>
          </a:xfrm>
        </p:grpSpPr>
        <p:sp>
          <p:nvSpPr>
            <p:cNvPr id="7533"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4"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5"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6"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7"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8"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9"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0"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1"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2"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43"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4" name="Group 230"/>
          <p:cNvGrpSpPr>
            <a:grpSpLocks/>
          </p:cNvGrpSpPr>
          <p:nvPr/>
        </p:nvGrpSpPr>
        <p:grpSpPr bwMode="auto">
          <a:xfrm>
            <a:off x="938213" y="3673475"/>
            <a:ext cx="127000" cy="1498600"/>
            <a:chOff x="620" y="1713"/>
            <a:chExt cx="80" cy="944"/>
          </a:xfrm>
        </p:grpSpPr>
        <p:sp>
          <p:nvSpPr>
            <p:cNvPr id="7522"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3"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4"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5"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6"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7"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8"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9"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0"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1"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32"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5" name="Group 242"/>
          <p:cNvGrpSpPr>
            <a:grpSpLocks/>
          </p:cNvGrpSpPr>
          <p:nvPr/>
        </p:nvGrpSpPr>
        <p:grpSpPr bwMode="auto">
          <a:xfrm>
            <a:off x="1143000" y="3673475"/>
            <a:ext cx="127000" cy="1498600"/>
            <a:chOff x="620" y="1713"/>
            <a:chExt cx="80" cy="944"/>
          </a:xfrm>
        </p:grpSpPr>
        <p:sp>
          <p:nvSpPr>
            <p:cNvPr id="7511"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2"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3"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4"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5"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6"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7"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8"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9"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0"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21"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6" name="Group 254"/>
          <p:cNvGrpSpPr>
            <a:grpSpLocks/>
          </p:cNvGrpSpPr>
          <p:nvPr/>
        </p:nvGrpSpPr>
        <p:grpSpPr bwMode="auto">
          <a:xfrm>
            <a:off x="1335088" y="3673475"/>
            <a:ext cx="127000" cy="1498600"/>
            <a:chOff x="620" y="1713"/>
            <a:chExt cx="80" cy="944"/>
          </a:xfrm>
        </p:grpSpPr>
        <p:sp>
          <p:nvSpPr>
            <p:cNvPr id="7500"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1"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2"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3"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4"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5"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6"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7"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8"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09"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510"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7" name="Group 266"/>
          <p:cNvGrpSpPr>
            <a:grpSpLocks/>
          </p:cNvGrpSpPr>
          <p:nvPr/>
        </p:nvGrpSpPr>
        <p:grpSpPr bwMode="auto">
          <a:xfrm>
            <a:off x="1531938" y="3673475"/>
            <a:ext cx="127000" cy="1498600"/>
            <a:chOff x="620" y="1713"/>
            <a:chExt cx="80" cy="944"/>
          </a:xfrm>
        </p:grpSpPr>
        <p:sp>
          <p:nvSpPr>
            <p:cNvPr id="7489"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0"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1"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2"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3"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4"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5"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6"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7"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8"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99"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8" name="Group 278"/>
          <p:cNvGrpSpPr>
            <a:grpSpLocks/>
          </p:cNvGrpSpPr>
          <p:nvPr/>
        </p:nvGrpSpPr>
        <p:grpSpPr bwMode="auto">
          <a:xfrm>
            <a:off x="1730375" y="3673475"/>
            <a:ext cx="127000" cy="1498600"/>
            <a:chOff x="620" y="1713"/>
            <a:chExt cx="80" cy="944"/>
          </a:xfrm>
        </p:grpSpPr>
        <p:sp>
          <p:nvSpPr>
            <p:cNvPr id="7478"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9"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0"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1"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2"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3"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4"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5"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6"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7"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88"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79" name="Group 290"/>
          <p:cNvGrpSpPr>
            <a:grpSpLocks/>
          </p:cNvGrpSpPr>
          <p:nvPr/>
        </p:nvGrpSpPr>
        <p:grpSpPr bwMode="auto">
          <a:xfrm>
            <a:off x="1946275" y="3673475"/>
            <a:ext cx="127000" cy="1498600"/>
            <a:chOff x="620" y="1713"/>
            <a:chExt cx="80" cy="944"/>
          </a:xfrm>
        </p:grpSpPr>
        <p:sp>
          <p:nvSpPr>
            <p:cNvPr id="7467"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8"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9"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0"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1"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2"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3"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4"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5"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6"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77"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80" name="Group 302"/>
          <p:cNvGrpSpPr>
            <a:grpSpLocks/>
          </p:cNvGrpSpPr>
          <p:nvPr/>
        </p:nvGrpSpPr>
        <p:grpSpPr bwMode="auto">
          <a:xfrm>
            <a:off x="2162175" y="3673475"/>
            <a:ext cx="127000" cy="1498600"/>
            <a:chOff x="620" y="1713"/>
            <a:chExt cx="80" cy="944"/>
          </a:xfrm>
        </p:grpSpPr>
        <p:sp>
          <p:nvSpPr>
            <p:cNvPr id="7456"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7"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8"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9"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0"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1"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2"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3"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4"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5"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66"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7181" name="Group 314"/>
          <p:cNvGrpSpPr>
            <a:grpSpLocks/>
          </p:cNvGrpSpPr>
          <p:nvPr/>
        </p:nvGrpSpPr>
        <p:grpSpPr bwMode="auto">
          <a:xfrm>
            <a:off x="2378075" y="3673475"/>
            <a:ext cx="127000" cy="1498600"/>
            <a:chOff x="620" y="1713"/>
            <a:chExt cx="80" cy="944"/>
          </a:xfrm>
        </p:grpSpPr>
        <p:sp>
          <p:nvSpPr>
            <p:cNvPr id="7445"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6"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7"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8"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49"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0"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1"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2"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3"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4"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455"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7182" name="Text Box 362"/>
          <p:cNvSpPr txBox="1">
            <a:spLocks noChangeArrowheads="1"/>
          </p:cNvSpPr>
          <p:nvPr/>
        </p:nvSpPr>
        <p:spPr bwMode="auto">
          <a:xfrm>
            <a:off x="449263" y="5157788"/>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7183" name="Text Box 363"/>
          <p:cNvSpPr txBox="1">
            <a:spLocks noChangeArrowheads="1"/>
          </p:cNvSpPr>
          <p:nvPr/>
        </p:nvSpPr>
        <p:spPr bwMode="auto">
          <a:xfrm>
            <a:off x="6508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7184" name="Text Box 364"/>
          <p:cNvSpPr txBox="1">
            <a:spLocks noChangeArrowheads="1"/>
          </p:cNvSpPr>
          <p:nvPr/>
        </p:nvSpPr>
        <p:spPr bwMode="auto">
          <a:xfrm>
            <a:off x="8667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7185" name="Text Box 365"/>
          <p:cNvSpPr txBox="1">
            <a:spLocks noChangeArrowheads="1"/>
          </p:cNvSpPr>
          <p:nvPr/>
        </p:nvSpPr>
        <p:spPr bwMode="auto">
          <a:xfrm>
            <a:off x="1082675" y="514985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7186" name="Text Box 366"/>
          <p:cNvSpPr txBox="1">
            <a:spLocks noChangeArrowheads="1"/>
          </p:cNvSpPr>
          <p:nvPr/>
        </p:nvSpPr>
        <p:spPr bwMode="auto">
          <a:xfrm>
            <a:off x="14430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7187" name="Text Box 367"/>
          <p:cNvSpPr txBox="1">
            <a:spLocks noChangeArrowheads="1"/>
          </p:cNvSpPr>
          <p:nvPr/>
        </p:nvSpPr>
        <p:spPr bwMode="auto">
          <a:xfrm>
            <a:off x="1262063"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7188" name="Text Box 368"/>
          <p:cNvSpPr txBox="1">
            <a:spLocks noChangeArrowheads="1"/>
          </p:cNvSpPr>
          <p:nvPr/>
        </p:nvSpPr>
        <p:spPr bwMode="auto">
          <a:xfrm>
            <a:off x="16589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7189" name="Text Box 369"/>
          <p:cNvSpPr txBox="1">
            <a:spLocks noChangeArrowheads="1"/>
          </p:cNvSpPr>
          <p:nvPr/>
        </p:nvSpPr>
        <p:spPr bwMode="auto">
          <a:xfrm>
            <a:off x="18748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7190" name="Text Box 370"/>
          <p:cNvSpPr txBox="1">
            <a:spLocks noChangeArrowheads="1"/>
          </p:cNvSpPr>
          <p:nvPr/>
        </p:nvSpPr>
        <p:spPr bwMode="auto">
          <a:xfrm>
            <a:off x="2090738" y="51498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7191" name="Text Box 371"/>
          <p:cNvSpPr txBox="1">
            <a:spLocks noChangeArrowheads="1"/>
          </p:cNvSpPr>
          <p:nvPr/>
        </p:nvSpPr>
        <p:spPr bwMode="auto">
          <a:xfrm>
            <a:off x="2270125" y="5149850"/>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7192" name="Line 533"/>
          <p:cNvSpPr>
            <a:spLocks noChangeShapeType="1"/>
          </p:cNvSpPr>
          <p:nvPr/>
        </p:nvSpPr>
        <p:spPr bwMode="auto">
          <a:xfrm>
            <a:off x="6588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3" name="Line 534"/>
          <p:cNvSpPr>
            <a:spLocks noChangeShapeType="1"/>
          </p:cNvSpPr>
          <p:nvPr/>
        </p:nvSpPr>
        <p:spPr bwMode="auto">
          <a:xfrm>
            <a:off x="8747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4" name="Line 535"/>
          <p:cNvSpPr>
            <a:spLocks noChangeShapeType="1"/>
          </p:cNvSpPr>
          <p:nvPr/>
        </p:nvSpPr>
        <p:spPr bwMode="auto">
          <a:xfrm>
            <a:off x="10906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5" name="Line 536"/>
          <p:cNvSpPr>
            <a:spLocks noChangeShapeType="1"/>
          </p:cNvSpPr>
          <p:nvPr/>
        </p:nvSpPr>
        <p:spPr bwMode="auto">
          <a:xfrm>
            <a:off x="1308100"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6" name="Line 537"/>
          <p:cNvSpPr>
            <a:spLocks noChangeShapeType="1"/>
          </p:cNvSpPr>
          <p:nvPr/>
        </p:nvSpPr>
        <p:spPr bwMode="auto">
          <a:xfrm>
            <a:off x="14874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7" name="Line 538"/>
          <p:cNvSpPr>
            <a:spLocks noChangeShapeType="1"/>
          </p:cNvSpPr>
          <p:nvPr/>
        </p:nvSpPr>
        <p:spPr bwMode="auto">
          <a:xfrm>
            <a:off x="17033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8" name="Line 539"/>
          <p:cNvSpPr>
            <a:spLocks noChangeShapeType="1"/>
          </p:cNvSpPr>
          <p:nvPr/>
        </p:nvSpPr>
        <p:spPr bwMode="auto">
          <a:xfrm>
            <a:off x="1919288"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99" name="Line 540"/>
          <p:cNvSpPr>
            <a:spLocks noChangeShapeType="1"/>
          </p:cNvSpPr>
          <p:nvPr/>
        </p:nvSpPr>
        <p:spPr bwMode="auto">
          <a:xfrm>
            <a:off x="21002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0" name="Line 541"/>
          <p:cNvSpPr>
            <a:spLocks noChangeShapeType="1"/>
          </p:cNvSpPr>
          <p:nvPr/>
        </p:nvSpPr>
        <p:spPr bwMode="auto">
          <a:xfrm>
            <a:off x="23161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1" name="Line 542"/>
          <p:cNvSpPr>
            <a:spLocks noChangeShapeType="1"/>
          </p:cNvSpPr>
          <p:nvPr/>
        </p:nvSpPr>
        <p:spPr bwMode="auto">
          <a:xfrm>
            <a:off x="253206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2" name="Line 553"/>
          <p:cNvSpPr>
            <a:spLocks noChangeShapeType="1"/>
          </p:cNvSpPr>
          <p:nvPr/>
        </p:nvSpPr>
        <p:spPr bwMode="auto">
          <a:xfrm>
            <a:off x="442913" y="540226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3" name="Line 555"/>
          <p:cNvSpPr>
            <a:spLocks noChangeShapeType="1"/>
          </p:cNvSpPr>
          <p:nvPr/>
        </p:nvSpPr>
        <p:spPr bwMode="auto">
          <a:xfrm flipV="1">
            <a:off x="442912" y="6910387"/>
            <a:ext cx="2089151"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4" name="Line 556"/>
          <p:cNvSpPr>
            <a:spLocks noChangeShapeType="1"/>
          </p:cNvSpPr>
          <p:nvPr/>
        </p:nvSpPr>
        <p:spPr bwMode="auto">
          <a:xfrm>
            <a:off x="6953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5" name="Line 557"/>
          <p:cNvSpPr>
            <a:spLocks noChangeShapeType="1"/>
          </p:cNvSpPr>
          <p:nvPr/>
        </p:nvSpPr>
        <p:spPr bwMode="auto">
          <a:xfrm>
            <a:off x="9112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6" name="Line 558"/>
          <p:cNvSpPr>
            <a:spLocks noChangeShapeType="1"/>
          </p:cNvSpPr>
          <p:nvPr/>
        </p:nvSpPr>
        <p:spPr bwMode="auto">
          <a:xfrm>
            <a:off x="11271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7" name="Line 559"/>
          <p:cNvSpPr>
            <a:spLocks noChangeShapeType="1"/>
          </p:cNvSpPr>
          <p:nvPr/>
        </p:nvSpPr>
        <p:spPr bwMode="auto">
          <a:xfrm>
            <a:off x="1344613"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8" name="Line 560"/>
          <p:cNvSpPr>
            <a:spLocks noChangeShapeType="1"/>
          </p:cNvSpPr>
          <p:nvPr/>
        </p:nvSpPr>
        <p:spPr bwMode="auto">
          <a:xfrm>
            <a:off x="15240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09" name="Line 561"/>
          <p:cNvSpPr>
            <a:spLocks noChangeShapeType="1"/>
          </p:cNvSpPr>
          <p:nvPr/>
        </p:nvSpPr>
        <p:spPr bwMode="auto">
          <a:xfrm>
            <a:off x="17399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0" name="Line 562"/>
          <p:cNvSpPr>
            <a:spLocks noChangeShapeType="1"/>
          </p:cNvSpPr>
          <p:nvPr/>
        </p:nvSpPr>
        <p:spPr bwMode="auto">
          <a:xfrm>
            <a:off x="1955800"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1" name="Line 563"/>
          <p:cNvSpPr>
            <a:spLocks noChangeShapeType="1"/>
          </p:cNvSpPr>
          <p:nvPr/>
        </p:nvSpPr>
        <p:spPr bwMode="auto">
          <a:xfrm>
            <a:off x="21367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2" name="Line 564"/>
          <p:cNvSpPr>
            <a:spLocks noChangeShapeType="1"/>
          </p:cNvSpPr>
          <p:nvPr/>
        </p:nvSpPr>
        <p:spPr bwMode="auto">
          <a:xfrm>
            <a:off x="23526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3" name="Line 565"/>
          <p:cNvSpPr>
            <a:spLocks noChangeShapeType="1"/>
          </p:cNvSpPr>
          <p:nvPr/>
        </p:nvSpPr>
        <p:spPr bwMode="auto">
          <a:xfrm>
            <a:off x="256857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4" name="Line 576"/>
          <p:cNvSpPr>
            <a:spLocks noChangeShapeType="1"/>
          </p:cNvSpPr>
          <p:nvPr/>
        </p:nvSpPr>
        <p:spPr bwMode="auto">
          <a:xfrm>
            <a:off x="479425" y="1982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5" name="Line 577"/>
          <p:cNvSpPr>
            <a:spLocks noChangeShapeType="1"/>
          </p:cNvSpPr>
          <p:nvPr/>
        </p:nvSpPr>
        <p:spPr bwMode="auto">
          <a:xfrm>
            <a:off x="479425" y="1982788"/>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216" name="Text Box 578"/>
          <p:cNvSpPr txBox="1">
            <a:spLocks noChangeArrowheads="1"/>
          </p:cNvSpPr>
          <p:nvPr/>
        </p:nvSpPr>
        <p:spPr bwMode="auto">
          <a:xfrm rot="16200000">
            <a:off x="2280484" y="664796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7" name="Text Box 579"/>
          <p:cNvSpPr txBox="1">
            <a:spLocks noChangeArrowheads="1"/>
          </p:cNvSpPr>
          <p:nvPr/>
        </p:nvSpPr>
        <p:spPr bwMode="auto">
          <a:xfrm rot="16200000">
            <a:off x="399524" y="666137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8" name="Text Box 584"/>
          <p:cNvSpPr txBox="1">
            <a:spLocks noChangeArrowheads="1"/>
          </p:cNvSpPr>
          <p:nvPr/>
        </p:nvSpPr>
        <p:spPr bwMode="auto">
          <a:xfrm rot="16200000">
            <a:off x="886997" y="3225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19" name="Text Box 585"/>
          <p:cNvSpPr txBox="1">
            <a:spLocks noChangeArrowheads="1"/>
          </p:cNvSpPr>
          <p:nvPr/>
        </p:nvSpPr>
        <p:spPr bwMode="auto">
          <a:xfrm rot="16200000">
            <a:off x="2311441" y="32443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0" name="Text Box 586"/>
          <p:cNvSpPr txBox="1">
            <a:spLocks noChangeArrowheads="1"/>
          </p:cNvSpPr>
          <p:nvPr/>
        </p:nvSpPr>
        <p:spPr bwMode="auto">
          <a:xfrm rot="16200000">
            <a:off x="1100406" y="32229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1" name="Text Box 587"/>
          <p:cNvSpPr txBox="1">
            <a:spLocks noChangeArrowheads="1"/>
          </p:cNvSpPr>
          <p:nvPr/>
        </p:nvSpPr>
        <p:spPr bwMode="auto">
          <a:xfrm rot="16200000">
            <a:off x="447715" y="322301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2" name="Text Box 590"/>
          <p:cNvSpPr txBox="1">
            <a:spLocks noChangeArrowheads="1"/>
          </p:cNvSpPr>
          <p:nvPr/>
        </p:nvSpPr>
        <p:spPr bwMode="auto">
          <a:xfrm rot="16200000">
            <a:off x="660440"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3" name="Text Box 591"/>
          <p:cNvSpPr txBox="1">
            <a:spLocks noChangeArrowheads="1"/>
          </p:cNvSpPr>
          <p:nvPr/>
        </p:nvSpPr>
        <p:spPr bwMode="auto">
          <a:xfrm rot="16200000">
            <a:off x="1693902" y="322285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4" name="Text Box 593"/>
          <p:cNvSpPr txBox="1">
            <a:spLocks noChangeArrowheads="1"/>
          </p:cNvSpPr>
          <p:nvPr/>
        </p:nvSpPr>
        <p:spPr bwMode="auto">
          <a:xfrm rot="16200000">
            <a:off x="2103478"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5" name="Text Box 600"/>
          <p:cNvSpPr txBox="1">
            <a:spLocks noChangeArrowheads="1"/>
          </p:cNvSpPr>
          <p:nvPr/>
        </p:nvSpPr>
        <p:spPr bwMode="auto">
          <a:xfrm rot="16200000">
            <a:off x="1908214" y="322285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6" name="Text Box 601"/>
          <p:cNvSpPr txBox="1">
            <a:spLocks noChangeArrowheads="1"/>
          </p:cNvSpPr>
          <p:nvPr/>
        </p:nvSpPr>
        <p:spPr bwMode="auto">
          <a:xfrm rot="16200000">
            <a:off x="1280359"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27"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7228" name="Text Box 588"/>
          <p:cNvSpPr txBox="1">
            <a:spLocks noChangeArrowheads="1"/>
          </p:cNvSpPr>
          <p:nvPr/>
        </p:nvSpPr>
        <p:spPr bwMode="auto">
          <a:xfrm rot="16200000">
            <a:off x="1490702" y="32268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2" name="Text Box 4"/>
          <p:cNvSpPr txBox="1">
            <a:spLocks noChangeArrowheads="1"/>
          </p:cNvSpPr>
          <p:nvPr/>
        </p:nvSpPr>
        <p:spPr bwMode="auto">
          <a:xfrm>
            <a:off x="4373563" y="796925"/>
            <a:ext cx="17875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Anschlussfeld in der  </a:t>
            </a:r>
          </a:p>
          <a:p>
            <a:pPr algn="ctr" eaLnBrk="1" hangingPunct="1"/>
            <a:r>
              <a:rPr lang="de-CH" altLang="de-DE" sz="1200" b="1" dirty="0"/>
              <a:t>xx:</a:t>
            </a:r>
          </a:p>
        </p:txBody>
      </p:sp>
      <p:cxnSp>
        <p:nvCxnSpPr>
          <p:cNvPr id="3" name="Gerade Verbindung 2"/>
          <p:cNvCxnSpPr>
            <a:cxnSpLocks/>
          </p:cNvCxnSpPr>
          <p:nvPr/>
        </p:nvCxnSpPr>
        <p:spPr>
          <a:xfrm flipH="1">
            <a:off x="3394075" y="487363"/>
            <a:ext cx="36514" cy="8117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5" name="Text Box 578"/>
          <p:cNvSpPr txBox="1">
            <a:spLocks noChangeArrowheads="1"/>
          </p:cNvSpPr>
          <p:nvPr/>
        </p:nvSpPr>
        <p:spPr bwMode="auto">
          <a:xfrm rot="16200000">
            <a:off x="625515" y="66551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6" name="Text Box 578"/>
          <p:cNvSpPr txBox="1">
            <a:spLocks noChangeArrowheads="1"/>
          </p:cNvSpPr>
          <p:nvPr/>
        </p:nvSpPr>
        <p:spPr bwMode="auto">
          <a:xfrm rot="16200000">
            <a:off x="846745" y="665427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7" name="Text Box 578"/>
          <p:cNvSpPr txBox="1">
            <a:spLocks noChangeArrowheads="1"/>
          </p:cNvSpPr>
          <p:nvPr/>
        </p:nvSpPr>
        <p:spPr bwMode="auto">
          <a:xfrm rot="16200000">
            <a:off x="1670775" y="664395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8" name="Text Box 578"/>
          <p:cNvSpPr txBox="1">
            <a:spLocks noChangeArrowheads="1"/>
          </p:cNvSpPr>
          <p:nvPr/>
        </p:nvSpPr>
        <p:spPr bwMode="auto">
          <a:xfrm rot="16200000">
            <a:off x="1051758" y="665272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79" name="Text Box 578"/>
          <p:cNvSpPr txBox="1">
            <a:spLocks noChangeArrowheads="1"/>
          </p:cNvSpPr>
          <p:nvPr/>
        </p:nvSpPr>
        <p:spPr bwMode="auto">
          <a:xfrm rot="16200000">
            <a:off x="1251783" y="664574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0" name="Text Box 578"/>
          <p:cNvSpPr txBox="1">
            <a:spLocks noChangeArrowheads="1"/>
          </p:cNvSpPr>
          <p:nvPr/>
        </p:nvSpPr>
        <p:spPr bwMode="auto">
          <a:xfrm rot="16200000">
            <a:off x="1463378" y="66479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1" name="Text Box 578"/>
          <p:cNvSpPr txBox="1">
            <a:spLocks noChangeArrowheads="1"/>
          </p:cNvSpPr>
          <p:nvPr/>
        </p:nvSpPr>
        <p:spPr bwMode="auto">
          <a:xfrm rot="16200000">
            <a:off x="1867734" y="66399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7282" name="Text Box 578"/>
          <p:cNvSpPr txBox="1">
            <a:spLocks noChangeArrowheads="1"/>
          </p:cNvSpPr>
          <p:nvPr/>
        </p:nvSpPr>
        <p:spPr bwMode="auto">
          <a:xfrm rot="16200000">
            <a:off x="2059820" y="66479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 name="Rechteck 1"/>
          <p:cNvSpPr/>
          <p:nvPr/>
        </p:nvSpPr>
        <p:spPr>
          <a:xfrm>
            <a:off x="433389" y="6919913"/>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
        <p:nvSpPr>
          <p:cNvPr id="388" name="Rechteck 387"/>
          <p:cNvSpPr/>
          <p:nvPr/>
        </p:nvSpPr>
        <p:spPr>
          <a:xfrm>
            <a:off x="471477" y="1728790"/>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389" name="Rectangle 205"/>
          <p:cNvSpPr>
            <a:spLocks noChangeArrowheads="1"/>
          </p:cNvSpPr>
          <p:nvPr/>
        </p:nvSpPr>
        <p:spPr bwMode="auto">
          <a:xfrm>
            <a:off x="3954454" y="3449393"/>
            <a:ext cx="2373312"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390" name="Group 206"/>
          <p:cNvGrpSpPr>
            <a:grpSpLocks/>
          </p:cNvGrpSpPr>
          <p:nvPr/>
        </p:nvGrpSpPr>
        <p:grpSpPr bwMode="auto">
          <a:xfrm>
            <a:off x="4173529" y="3635130"/>
            <a:ext cx="127000" cy="1498600"/>
            <a:chOff x="620" y="1713"/>
            <a:chExt cx="80" cy="944"/>
          </a:xfrm>
        </p:grpSpPr>
        <p:sp>
          <p:nvSpPr>
            <p:cNvPr id="391"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2"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3"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4"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5"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6"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7"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8"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9"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0"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1"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02" name="Group 218"/>
          <p:cNvGrpSpPr>
            <a:grpSpLocks/>
          </p:cNvGrpSpPr>
          <p:nvPr/>
        </p:nvGrpSpPr>
        <p:grpSpPr bwMode="auto">
          <a:xfrm>
            <a:off x="4376729" y="3635130"/>
            <a:ext cx="127000" cy="1498600"/>
            <a:chOff x="620" y="1713"/>
            <a:chExt cx="80" cy="944"/>
          </a:xfrm>
        </p:grpSpPr>
        <p:sp>
          <p:nvSpPr>
            <p:cNvPr id="403"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4"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5"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6"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7"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8"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9"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7"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8"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9"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21" name="Group 230"/>
          <p:cNvGrpSpPr>
            <a:grpSpLocks/>
          </p:cNvGrpSpPr>
          <p:nvPr/>
        </p:nvGrpSpPr>
        <p:grpSpPr bwMode="auto">
          <a:xfrm>
            <a:off x="4592629" y="3635130"/>
            <a:ext cx="127000" cy="1498600"/>
            <a:chOff x="620" y="1713"/>
            <a:chExt cx="80" cy="944"/>
          </a:xfrm>
        </p:grpSpPr>
        <p:sp>
          <p:nvSpPr>
            <p:cNvPr id="422"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33" name="Group 242"/>
          <p:cNvGrpSpPr>
            <a:grpSpLocks/>
          </p:cNvGrpSpPr>
          <p:nvPr/>
        </p:nvGrpSpPr>
        <p:grpSpPr bwMode="auto">
          <a:xfrm>
            <a:off x="4797416" y="3635130"/>
            <a:ext cx="127000" cy="1498600"/>
            <a:chOff x="620" y="1713"/>
            <a:chExt cx="80" cy="944"/>
          </a:xfrm>
        </p:grpSpPr>
        <p:sp>
          <p:nvSpPr>
            <p:cNvPr id="434"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7"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8"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9"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0"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3"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4"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45" name="Group 254"/>
          <p:cNvGrpSpPr>
            <a:grpSpLocks/>
          </p:cNvGrpSpPr>
          <p:nvPr/>
        </p:nvGrpSpPr>
        <p:grpSpPr bwMode="auto">
          <a:xfrm>
            <a:off x="4989504" y="3635130"/>
            <a:ext cx="127000" cy="1498600"/>
            <a:chOff x="620" y="1713"/>
            <a:chExt cx="80" cy="944"/>
          </a:xfrm>
        </p:grpSpPr>
        <p:sp>
          <p:nvSpPr>
            <p:cNvPr id="446"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7"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8"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9"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0"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1"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2"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3"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4"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5"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6"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57" name="Group 266"/>
          <p:cNvGrpSpPr>
            <a:grpSpLocks/>
          </p:cNvGrpSpPr>
          <p:nvPr/>
        </p:nvGrpSpPr>
        <p:grpSpPr bwMode="auto">
          <a:xfrm>
            <a:off x="5186354" y="3635130"/>
            <a:ext cx="127000" cy="1498600"/>
            <a:chOff x="620" y="1713"/>
            <a:chExt cx="80" cy="944"/>
          </a:xfrm>
        </p:grpSpPr>
        <p:sp>
          <p:nvSpPr>
            <p:cNvPr id="458"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9"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0"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1"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2"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3"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4"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5"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6"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7"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68"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69" name="Group 278"/>
          <p:cNvGrpSpPr>
            <a:grpSpLocks/>
          </p:cNvGrpSpPr>
          <p:nvPr/>
        </p:nvGrpSpPr>
        <p:grpSpPr bwMode="auto">
          <a:xfrm>
            <a:off x="5384791" y="3635130"/>
            <a:ext cx="127000" cy="1498600"/>
            <a:chOff x="620" y="1713"/>
            <a:chExt cx="80" cy="944"/>
          </a:xfrm>
        </p:grpSpPr>
        <p:sp>
          <p:nvSpPr>
            <p:cNvPr id="470"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1"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2"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3"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4"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5"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6"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7"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8"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9"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0"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81" name="Group 290"/>
          <p:cNvGrpSpPr>
            <a:grpSpLocks/>
          </p:cNvGrpSpPr>
          <p:nvPr/>
        </p:nvGrpSpPr>
        <p:grpSpPr bwMode="auto">
          <a:xfrm>
            <a:off x="5600691" y="3635130"/>
            <a:ext cx="127000" cy="1498600"/>
            <a:chOff x="620" y="1713"/>
            <a:chExt cx="80" cy="944"/>
          </a:xfrm>
        </p:grpSpPr>
        <p:sp>
          <p:nvSpPr>
            <p:cNvPr id="482"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3"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4"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5"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6"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7"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8"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9"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0"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1"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2"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93" name="Group 302"/>
          <p:cNvGrpSpPr>
            <a:grpSpLocks/>
          </p:cNvGrpSpPr>
          <p:nvPr/>
        </p:nvGrpSpPr>
        <p:grpSpPr bwMode="auto">
          <a:xfrm>
            <a:off x="5816591" y="3635130"/>
            <a:ext cx="127000" cy="1498600"/>
            <a:chOff x="620" y="1713"/>
            <a:chExt cx="80" cy="944"/>
          </a:xfrm>
        </p:grpSpPr>
        <p:sp>
          <p:nvSpPr>
            <p:cNvPr id="494"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5"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6"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7"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8"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99"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0"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1"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2"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3"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4"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05" name="Group 314"/>
          <p:cNvGrpSpPr>
            <a:grpSpLocks/>
          </p:cNvGrpSpPr>
          <p:nvPr/>
        </p:nvGrpSpPr>
        <p:grpSpPr bwMode="auto">
          <a:xfrm>
            <a:off x="6032491" y="3635130"/>
            <a:ext cx="127000" cy="1498600"/>
            <a:chOff x="620" y="1713"/>
            <a:chExt cx="80" cy="944"/>
          </a:xfrm>
        </p:grpSpPr>
        <p:sp>
          <p:nvSpPr>
            <p:cNvPr id="506"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7"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8"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9"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0"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1"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2"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3"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4"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5"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6"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517" name="Text Box 362"/>
          <p:cNvSpPr txBox="1">
            <a:spLocks noChangeArrowheads="1"/>
          </p:cNvSpPr>
          <p:nvPr/>
        </p:nvSpPr>
        <p:spPr bwMode="auto">
          <a:xfrm>
            <a:off x="4103679" y="511944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518" name="Text Box 363"/>
          <p:cNvSpPr txBox="1">
            <a:spLocks noChangeArrowheads="1"/>
          </p:cNvSpPr>
          <p:nvPr/>
        </p:nvSpPr>
        <p:spPr bwMode="auto">
          <a:xfrm>
            <a:off x="43052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519" name="Text Box 364"/>
          <p:cNvSpPr txBox="1">
            <a:spLocks noChangeArrowheads="1"/>
          </p:cNvSpPr>
          <p:nvPr/>
        </p:nvSpPr>
        <p:spPr bwMode="auto">
          <a:xfrm>
            <a:off x="45211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520" name="Text Box 365"/>
          <p:cNvSpPr txBox="1">
            <a:spLocks noChangeArrowheads="1"/>
          </p:cNvSpPr>
          <p:nvPr/>
        </p:nvSpPr>
        <p:spPr bwMode="auto">
          <a:xfrm>
            <a:off x="4737091" y="511150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521" name="Text Box 366"/>
          <p:cNvSpPr txBox="1">
            <a:spLocks noChangeArrowheads="1"/>
          </p:cNvSpPr>
          <p:nvPr/>
        </p:nvSpPr>
        <p:spPr bwMode="auto">
          <a:xfrm>
            <a:off x="50974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522" name="Text Box 367"/>
          <p:cNvSpPr txBox="1">
            <a:spLocks noChangeArrowheads="1"/>
          </p:cNvSpPr>
          <p:nvPr/>
        </p:nvSpPr>
        <p:spPr bwMode="auto">
          <a:xfrm>
            <a:off x="4916479"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523" name="Text Box 368"/>
          <p:cNvSpPr txBox="1">
            <a:spLocks noChangeArrowheads="1"/>
          </p:cNvSpPr>
          <p:nvPr/>
        </p:nvSpPr>
        <p:spPr bwMode="auto">
          <a:xfrm>
            <a:off x="53133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524" name="Text Box 369"/>
          <p:cNvSpPr txBox="1">
            <a:spLocks noChangeArrowheads="1"/>
          </p:cNvSpPr>
          <p:nvPr/>
        </p:nvSpPr>
        <p:spPr bwMode="auto">
          <a:xfrm>
            <a:off x="55292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525" name="Text Box 370"/>
          <p:cNvSpPr txBox="1">
            <a:spLocks noChangeArrowheads="1"/>
          </p:cNvSpPr>
          <p:nvPr/>
        </p:nvSpPr>
        <p:spPr bwMode="auto">
          <a:xfrm>
            <a:off x="5745154" y="511150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526" name="Text Box 371"/>
          <p:cNvSpPr txBox="1">
            <a:spLocks noChangeArrowheads="1"/>
          </p:cNvSpPr>
          <p:nvPr/>
        </p:nvSpPr>
        <p:spPr bwMode="auto">
          <a:xfrm>
            <a:off x="5924541" y="511150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527" name="Line 533"/>
          <p:cNvSpPr>
            <a:spLocks noChangeShapeType="1"/>
          </p:cNvSpPr>
          <p:nvPr/>
        </p:nvSpPr>
        <p:spPr bwMode="auto">
          <a:xfrm>
            <a:off x="43132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28" name="Line 534"/>
          <p:cNvSpPr>
            <a:spLocks noChangeShapeType="1"/>
          </p:cNvSpPr>
          <p:nvPr/>
        </p:nvSpPr>
        <p:spPr bwMode="auto">
          <a:xfrm>
            <a:off x="45291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29" name="Line 535"/>
          <p:cNvSpPr>
            <a:spLocks noChangeShapeType="1"/>
          </p:cNvSpPr>
          <p:nvPr/>
        </p:nvSpPr>
        <p:spPr bwMode="auto">
          <a:xfrm>
            <a:off x="47450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0" name="Line 536"/>
          <p:cNvSpPr>
            <a:spLocks noChangeShapeType="1"/>
          </p:cNvSpPr>
          <p:nvPr/>
        </p:nvSpPr>
        <p:spPr bwMode="auto">
          <a:xfrm>
            <a:off x="4962516"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1" name="Line 537"/>
          <p:cNvSpPr>
            <a:spLocks noChangeShapeType="1"/>
          </p:cNvSpPr>
          <p:nvPr/>
        </p:nvSpPr>
        <p:spPr bwMode="auto">
          <a:xfrm>
            <a:off x="51419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2" name="Line 538"/>
          <p:cNvSpPr>
            <a:spLocks noChangeShapeType="1"/>
          </p:cNvSpPr>
          <p:nvPr/>
        </p:nvSpPr>
        <p:spPr bwMode="auto">
          <a:xfrm>
            <a:off x="53578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3" name="Line 539"/>
          <p:cNvSpPr>
            <a:spLocks noChangeShapeType="1"/>
          </p:cNvSpPr>
          <p:nvPr/>
        </p:nvSpPr>
        <p:spPr bwMode="auto">
          <a:xfrm>
            <a:off x="5573704"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4" name="Line 540"/>
          <p:cNvSpPr>
            <a:spLocks noChangeShapeType="1"/>
          </p:cNvSpPr>
          <p:nvPr/>
        </p:nvSpPr>
        <p:spPr bwMode="auto">
          <a:xfrm>
            <a:off x="57546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5" name="Line 541"/>
          <p:cNvSpPr>
            <a:spLocks noChangeShapeType="1"/>
          </p:cNvSpPr>
          <p:nvPr/>
        </p:nvSpPr>
        <p:spPr bwMode="auto">
          <a:xfrm>
            <a:off x="59705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6" name="Line 542"/>
          <p:cNvSpPr>
            <a:spLocks noChangeShapeType="1"/>
          </p:cNvSpPr>
          <p:nvPr/>
        </p:nvSpPr>
        <p:spPr bwMode="auto">
          <a:xfrm>
            <a:off x="618647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7" name="Line 553"/>
          <p:cNvSpPr>
            <a:spLocks noChangeShapeType="1"/>
          </p:cNvSpPr>
          <p:nvPr/>
        </p:nvSpPr>
        <p:spPr bwMode="auto">
          <a:xfrm>
            <a:off x="4097329" y="536391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8" name="Line 555"/>
          <p:cNvSpPr>
            <a:spLocks noChangeShapeType="1"/>
          </p:cNvSpPr>
          <p:nvPr/>
        </p:nvSpPr>
        <p:spPr bwMode="auto">
          <a:xfrm flipV="1">
            <a:off x="4097328" y="6872042"/>
            <a:ext cx="2089151"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39" name="Line 556"/>
          <p:cNvSpPr>
            <a:spLocks noChangeShapeType="1"/>
          </p:cNvSpPr>
          <p:nvPr/>
        </p:nvSpPr>
        <p:spPr bwMode="auto">
          <a:xfrm>
            <a:off x="43497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0" name="Line 557"/>
          <p:cNvSpPr>
            <a:spLocks noChangeShapeType="1"/>
          </p:cNvSpPr>
          <p:nvPr/>
        </p:nvSpPr>
        <p:spPr bwMode="auto">
          <a:xfrm>
            <a:off x="45656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1" name="Line 558"/>
          <p:cNvSpPr>
            <a:spLocks noChangeShapeType="1"/>
          </p:cNvSpPr>
          <p:nvPr/>
        </p:nvSpPr>
        <p:spPr bwMode="auto">
          <a:xfrm>
            <a:off x="47815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2" name="Line 559"/>
          <p:cNvSpPr>
            <a:spLocks noChangeShapeType="1"/>
          </p:cNvSpPr>
          <p:nvPr/>
        </p:nvSpPr>
        <p:spPr bwMode="auto">
          <a:xfrm>
            <a:off x="4999029"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3" name="Line 560"/>
          <p:cNvSpPr>
            <a:spLocks noChangeShapeType="1"/>
          </p:cNvSpPr>
          <p:nvPr/>
        </p:nvSpPr>
        <p:spPr bwMode="auto">
          <a:xfrm>
            <a:off x="51784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4" name="Line 561"/>
          <p:cNvSpPr>
            <a:spLocks noChangeShapeType="1"/>
          </p:cNvSpPr>
          <p:nvPr/>
        </p:nvSpPr>
        <p:spPr bwMode="auto">
          <a:xfrm>
            <a:off x="53943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5" name="Line 562"/>
          <p:cNvSpPr>
            <a:spLocks noChangeShapeType="1"/>
          </p:cNvSpPr>
          <p:nvPr/>
        </p:nvSpPr>
        <p:spPr bwMode="auto">
          <a:xfrm>
            <a:off x="5610216"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6" name="Line 563"/>
          <p:cNvSpPr>
            <a:spLocks noChangeShapeType="1"/>
          </p:cNvSpPr>
          <p:nvPr/>
        </p:nvSpPr>
        <p:spPr bwMode="auto">
          <a:xfrm>
            <a:off x="57911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7" name="Line 564"/>
          <p:cNvSpPr>
            <a:spLocks noChangeShapeType="1"/>
          </p:cNvSpPr>
          <p:nvPr/>
        </p:nvSpPr>
        <p:spPr bwMode="auto">
          <a:xfrm>
            <a:off x="60070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8" name="Line 565"/>
          <p:cNvSpPr>
            <a:spLocks noChangeShapeType="1"/>
          </p:cNvSpPr>
          <p:nvPr/>
        </p:nvSpPr>
        <p:spPr bwMode="auto">
          <a:xfrm>
            <a:off x="622299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49" name="Line 576"/>
          <p:cNvSpPr>
            <a:spLocks noChangeShapeType="1"/>
          </p:cNvSpPr>
          <p:nvPr/>
        </p:nvSpPr>
        <p:spPr bwMode="auto">
          <a:xfrm>
            <a:off x="4133841" y="1944443"/>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50" name="Line 577"/>
          <p:cNvSpPr>
            <a:spLocks noChangeShapeType="1"/>
          </p:cNvSpPr>
          <p:nvPr/>
        </p:nvSpPr>
        <p:spPr bwMode="auto">
          <a:xfrm>
            <a:off x="4133841" y="1944443"/>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51" name="Text Box 578"/>
          <p:cNvSpPr txBox="1">
            <a:spLocks noChangeArrowheads="1"/>
          </p:cNvSpPr>
          <p:nvPr/>
        </p:nvSpPr>
        <p:spPr bwMode="auto">
          <a:xfrm rot="16200000">
            <a:off x="5934900" y="660961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2" name="Text Box 579"/>
          <p:cNvSpPr txBox="1">
            <a:spLocks noChangeArrowheads="1"/>
          </p:cNvSpPr>
          <p:nvPr/>
        </p:nvSpPr>
        <p:spPr bwMode="auto">
          <a:xfrm rot="16200000">
            <a:off x="4053940" y="662303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3" name="Text Box 584"/>
          <p:cNvSpPr txBox="1">
            <a:spLocks noChangeArrowheads="1"/>
          </p:cNvSpPr>
          <p:nvPr/>
        </p:nvSpPr>
        <p:spPr bwMode="auto">
          <a:xfrm rot="16200000">
            <a:off x="4541413" y="318689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4" name="Text Box 585"/>
          <p:cNvSpPr txBox="1">
            <a:spLocks noChangeArrowheads="1"/>
          </p:cNvSpPr>
          <p:nvPr/>
        </p:nvSpPr>
        <p:spPr bwMode="auto">
          <a:xfrm rot="16200000">
            <a:off x="5965857" y="32059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5" name="Text Box 586"/>
          <p:cNvSpPr txBox="1">
            <a:spLocks noChangeArrowheads="1"/>
          </p:cNvSpPr>
          <p:nvPr/>
        </p:nvSpPr>
        <p:spPr bwMode="auto">
          <a:xfrm rot="16200000">
            <a:off x="4754822" y="318458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6" name="Text Box 587"/>
          <p:cNvSpPr txBox="1">
            <a:spLocks noChangeArrowheads="1"/>
          </p:cNvSpPr>
          <p:nvPr/>
        </p:nvSpPr>
        <p:spPr bwMode="auto">
          <a:xfrm rot="16200000">
            <a:off x="4102131" y="318466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7" name="Text Box 590"/>
          <p:cNvSpPr txBox="1">
            <a:spLocks noChangeArrowheads="1"/>
          </p:cNvSpPr>
          <p:nvPr/>
        </p:nvSpPr>
        <p:spPr bwMode="auto">
          <a:xfrm rot="16200000">
            <a:off x="4314856"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8" name="Text Box 591"/>
          <p:cNvSpPr txBox="1">
            <a:spLocks noChangeArrowheads="1"/>
          </p:cNvSpPr>
          <p:nvPr/>
        </p:nvSpPr>
        <p:spPr bwMode="auto">
          <a:xfrm rot="16200000">
            <a:off x="5348318" y="31845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59" name="Text Box 593"/>
          <p:cNvSpPr txBox="1">
            <a:spLocks noChangeArrowheads="1"/>
          </p:cNvSpPr>
          <p:nvPr/>
        </p:nvSpPr>
        <p:spPr bwMode="auto">
          <a:xfrm rot="16200000">
            <a:off x="5757894"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0" name="Text Box 600"/>
          <p:cNvSpPr txBox="1">
            <a:spLocks noChangeArrowheads="1"/>
          </p:cNvSpPr>
          <p:nvPr/>
        </p:nvSpPr>
        <p:spPr bwMode="auto">
          <a:xfrm rot="16200000">
            <a:off x="5562630" y="31845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1" name="Text Box 601"/>
          <p:cNvSpPr txBox="1">
            <a:spLocks noChangeArrowheads="1"/>
          </p:cNvSpPr>
          <p:nvPr/>
        </p:nvSpPr>
        <p:spPr bwMode="auto">
          <a:xfrm rot="16200000">
            <a:off x="4934775"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2" name="Text Box 588"/>
          <p:cNvSpPr txBox="1">
            <a:spLocks noChangeArrowheads="1"/>
          </p:cNvSpPr>
          <p:nvPr/>
        </p:nvSpPr>
        <p:spPr bwMode="auto">
          <a:xfrm rot="16200000">
            <a:off x="5145118" y="31885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3" name="Text Box 578"/>
          <p:cNvSpPr txBox="1">
            <a:spLocks noChangeArrowheads="1"/>
          </p:cNvSpPr>
          <p:nvPr/>
        </p:nvSpPr>
        <p:spPr bwMode="auto">
          <a:xfrm rot="16200000">
            <a:off x="4279931" y="661676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4" name="Text Box 578"/>
          <p:cNvSpPr txBox="1">
            <a:spLocks noChangeArrowheads="1"/>
          </p:cNvSpPr>
          <p:nvPr/>
        </p:nvSpPr>
        <p:spPr bwMode="auto">
          <a:xfrm rot="16200000">
            <a:off x="4501161" y="661592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5" name="Text Box 578"/>
          <p:cNvSpPr txBox="1">
            <a:spLocks noChangeArrowheads="1"/>
          </p:cNvSpPr>
          <p:nvPr/>
        </p:nvSpPr>
        <p:spPr bwMode="auto">
          <a:xfrm rot="16200000">
            <a:off x="5325191" y="660561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6" name="Text Box 578"/>
          <p:cNvSpPr txBox="1">
            <a:spLocks noChangeArrowheads="1"/>
          </p:cNvSpPr>
          <p:nvPr/>
        </p:nvSpPr>
        <p:spPr bwMode="auto">
          <a:xfrm rot="16200000">
            <a:off x="4706174" y="661438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7" name="Text Box 578"/>
          <p:cNvSpPr txBox="1">
            <a:spLocks noChangeArrowheads="1"/>
          </p:cNvSpPr>
          <p:nvPr/>
        </p:nvSpPr>
        <p:spPr bwMode="auto">
          <a:xfrm rot="16200000">
            <a:off x="4906199" y="660739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8" name="Text Box 578"/>
          <p:cNvSpPr txBox="1">
            <a:spLocks noChangeArrowheads="1"/>
          </p:cNvSpPr>
          <p:nvPr/>
        </p:nvSpPr>
        <p:spPr bwMode="auto">
          <a:xfrm rot="16200000">
            <a:off x="5117794" y="66095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69" name="Text Box 578"/>
          <p:cNvSpPr txBox="1">
            <a:spLocks noChangeArrowheads="1"/>
          </p:cNvSpPr>
          <p:nvPr/>
        </p:nvSpPr>
        <p:spPr bwMode="auto">
          <a:xfrm rot="16200000">
            <a:off x="5522150" y="66016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70" name="Text Box 578"/>
          <p:cNvSpPr txBox="1">
            <a:spLocks noChangeArrowheads="1"/>
          </p:cNvSpPr>
          <p:nvPr/>
        </p:nvSpPr>
        <p:spPr bwMode="auto">
          <a:xfrm rot="16200000">
            <a:off x="5714236" y="66095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571" name="Rechteck 570"/>
          <p:cNvSpPr/>
          <p:nvPr/>
        </p:nvSpPr>
        <p:spPr>
          <a:xfrm>
            <a:off x="4087805" y="6881568"/>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
        <p:nvSpPr>
          <p:cNvPr id="572" name="Rechteck 571"/>
          <p:cNvSpPr/>
          <p:nvPr/>
        </p:nvSpPr>
        <p:spPr>
          <a:xfrm>
            <a:off x="4125893" y="1690445"/>
            <a:ext cx="2095511"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xx</a:t>
            </a:r>
          </a:p>
        </p:txBody>
      </p:sp>
      <p:sp>
        <p:nvSpPr>
          <p:cNvPr id="2" name="Rechteck 1"/>
          <p:cNvSpPr/>
          <p:nvPr/>
        </p:nvSpPr>
        <p:spPr>
          <a:xfrm>
            <a:off x="1204913" y="4525963"/>
            <a:ext cx="1381125" cy="67786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 name="Ellipse 2"/>
          <p:cNvSpPr/>
          <p:nvPr/>
        </p:nvSpPr>
        <p:spPr>
          <a:xfrm>
            <a:off x="1338263"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89" name="Ellipse 188"/>
          <p:cNvSpPr/>
          <p:nvPr/>
        </p:nvSpPr>
        <p:spPr>
          <a:xfrm>
            <a:off x="1338263"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0" name="Ellipse 189"/>
          <p:cNvSpPr/>
          <p:nvPr/>
        </p:nvSpPr>
        <p:spPr>
          <a:xfrm>
            <a:off x="1577975" y="4679950"/>
            <a:ext cx="93663"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1" name="Ellipse 190"/>
          <p:cNvSpPr/>
          <p:nvPr/>
        </p:nvSpPr>
        <p:spPr>
          <a:xfrm>
            <a:off x="1577975" y="4949825"/>
            <a:ext cx="93663"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2" name="Ellipse 191"/>
          <p:cNvSpPr/>
          <p:nvPr/>
        </p:nvSpPr>
        <p:spPr>
          <a:xfrm>
            <a:off x="1828800"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3" name="Ellipse 192"/>
          <p:cNvSpPr/>
          <p:nvPr/>
        </p:nvSpPr>
        <p:spPr>
          <a:xfrm>
            <a:off x="1828800"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4" name="Ellipse 193"/>
          <p:cNvSpPr/>
          <p:nvPr/>
        </p:nvSpPr>
        <p:spPr>
          <a:xfrm>
            <a:off x="2081213"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5" name="Ellipse 194"/>
          <p:cNvSpPr/>
          <p:nvPr/>
        </p:nvSpPr>
        <p:spPr>
          <a:xfrm>
            <a:off x="2081213"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6" name="Ellipse 195"/>
          <p:cNvSpPr/>
          <p:nvPr/>
        </p:nvSpPr>
        <p:spPr>
          <a:xfrm>
            <a:off x="2370138" y="4679950"/>
            <a:ext cx="93662"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97" name="Ellipse 196"/>
          <p:cNvSpPr/>
          <p:nvPr/>
        </p:nvSpPr>
        <p:spPr>
          <a:xfrm>
            <a:off x="2370138" y="4949825"/>
            <a:ext cx="93662"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230" name="Text Box 369"/>
          <p:cNvSpPr txBox="1">
            <a:spLocks noChangeArrowheads="1"/>
          </p:cNvSpPr>
          <p:nvPr/>
        </p:nvSpPr>
        <p:spPr bwMode="auto">
          <a:xfrm>
            <a:off x="1506538" y="447992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9231" name="Text Box 369"/>
          <p:cNvSpPr txBox="1">
            <a:spLocks noChangeArrowheads="1"/>
          </p:cNvSpPr>
          <p:nvPr/>
        </p:nvSpPr>
        <p:spPr bwMode="auto">
          <a:xfrm>
            <a:off x="1227138" y="4479925"/>
            <a:ext cx="3508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9232" name="Text Box 369"/>
          <p:cNvSpPr txBox="1">
            <a:spLocks noChangeArrowheads="1"/>
          </p:cNvSpPr>
          <p:nvPr/>
        </p:nvSpPr>
        <p:spPr bwMode="auto">
          <a:xfrm>
            <a:off x="1758950" y="44862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9233" name="Text Box 369"/>
          <p:cNvSpPr txBox="1">
            <a:spLocks noChangeArrowheads="1"/>
          </p:cNvSpPr>
          <p:nvPr/>
        </p:nvSpPr>
        <p:spPr bwMode="auto">
          <a:xfrm>
            <a:off x="2011363" y="44862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9234" name="Text Box 369"/>
          <p:cNvSpPr txBox="1">
            <a:spLocks noChangeArrowheads="1"/>
          </p:cNvSpPr>
          <p:nvPr/>
        </p:nvSpPr>
        <p:spPr bwMode="auto">
          <a:xfrm>
            <a:off x="2298700" y="44862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9235" name="Text Box 369"/>
          <p:cNvSpPr txBox="1">
            <a:spLocks noChangeArrowheads="1"/>
          </p:cNvSpPr>
          <p:nvPr/>
        </p:nvSpPr>
        <p:spPr bwMode="auto">
          <a:xfrm>
            <a:off x="2303463" y="502761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9236" name="Text Box 369"/>
          <p:cNvSpPr txBox="1">
            <a:spLocks noChangeArrowheads="1"/>
          </p:cNvSpPr>
          <p:nvPr/>
        </p:nvSpPr>
        <p:spPr bwMode="auto">
          <a:xfrm>
            <a:off x="2011363" y="50196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9237" name="Text Box 369"/>
          <p:cNvSpPr txBox="1">
            <a:spLocks noChangeArrowheads="1"/>
          </p:cNvSpPr>
          <p:nvPr/>
        </p:nvSpPr>
        <p:spPr bwMode="auto">
          <a:xfrm>
            <a:off x="1758950" y="5018088"/>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9238" name="Text Box 369"/>
          <p:cNvSpPr txBox="1">
            <a:spLocks noChangeArrowheads="1"/>
          </p:cNvSpPr>
          <p:nvPr/>
        </p:nvSpPr>
        <p:spPr bwMode="auto">
          <a:xfrm>
            <a:off x="1501775" y="50196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9239" name="Text Box 369"/>
          <p:cNvSpPr txBox="1">
            <a:spLocks noChangeArrowheads="1"/>
          </p:cNvSpPr>
          <p:nvPr/>
        </p:nvSpPr>
        <p:spPr bwMode="auto">
          <a:xfrm>
            <a:off x="1265238" y="50101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9240" name="Text Box 4"/>
          <p:cNvSpPr txBox="1">
            <a:spLocks noChangeArrowheads="1"/>
          </p:cNvSpPr>
          <p:nvPr/>
        </p:nvSpPr>
        <p:spPr bwMode="auto">
          <a:xfrm>
            <a:off x="692150" y="1341438"/>
            <a:ext cx="2279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Stecker der Matrosenkabine im Rumpf vorne:</a:t>
            </a:r>
          </a:p>
        </p:txBody>
      </p:sp>
      <p:sp>
        <p:nvSpPr>
          <p:cNvPr id="9241" name="Line 563"/>
          <p:cNvSpPr>
            <a:spLocks noChangeShapeType="1"/>
          </p:cNvSpPr>
          <p:nvPr/>
        </p:nvSpPr>
        <p:spPr bwMode="auto">
          <a:xfrm>
            <a:off x="1265238"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2" name="Line 563"/>
          <p:cNvSpPr>
            <a:spLocks noChangeShapeType="1"/>
          </p:cNvSpPr>
          <p:nvPr/>
        </p:nvSpPr>
        <p:spPr bwMode="auto">
          <a:xfrm>
            <a:off x="1517650"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3" name="Line 563"/>
          <p:cNvSpPr>
            <a:spLocks noChangeShapeType="1"/>
          </p:cNvSpPr>
          <p:nvPr/>
        </p:nvSpPr>
        <p:spPr bwMode="auto">
          <a:xfrm>
            <a:off x="1778000"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4" name="Line 563"/>
          <p:cNvSpPr>
            <a:spLocks noChangeShapeType="1"/>
          </p:cNvSpPr>
          <p:nvPr/>
        </p:nvSpPr>
        <p:spPr bwMode="auto">
          <a:xfrm>
            <a:off x="2012950" y="299402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5" name="Line 563"/>
          <p:cNvSpPr>
            <a:spLocks noChangeShapeType="1"/>
          </p:cNvSpPr>
          <p:nvPr/>
        </p:nvSpPr>
        <p:spPr bwMode="auto">
          <a:xfrm>
            <a:off x="2273300" y="300355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6" name="Line 563"/>
          <p:cNvSpPr>
            <a:spLocks noChangeShapeType="1"/>
          </p:cNvSpPr>
          <p:nvPr/>
        </p:nvSpPr>
        <p:spPr bwMode="auto">
          <a:xfrm>
            <a:off x="2551113" y="30130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7" name="Line 563"/>
          <p:cNvSpPr>
            <a:spLocks noChangeShapeType="1"/>
          </p:cNvSpPr>
          <p:nvPr/>
        </p:nvSpPr>
        <p:spPr bwMode="auto">
          <a:xfrm>
            <a:off x="1265238"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8" name="Line 563"/>
          <p:cNvSpPr>
            <a:spLocks noChangeShapeType="1"/>
          </p:cNvSpPr>
          <p:nvPr/>
        </p:nvSpPr>
        <p:spPr bwMode="auto">
          <a:xfrm>
            <a:off x="1517650"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9" name="Line 563"/>
          <p:cNvSpPr>
            <a:spLocks noChangeShapeType="1"/>
          </p:cNvSpPr>
          <p:nvPr/>
        </p:nvSpPr>
        <p:spPr bwMode="auto">
          <a:xfrm>
            <a:off x="1778000"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0" name="Line 563"/>
          <p:cNvSpPr>
            <a:spLocks noChangeShapeType="1"/>
          </p:cNvSpPr>
          <p:nvPr/>
        </p:nvSpPr>
        <p:spPr bwMode="auto">
          <a:xfrm>
            <a:off x="2012950" y="520065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1" name="Line 563"/>
          <p:cNvSpPr>
            <a:spLocks noChangeShapeType="1"/>
          </p:cNvSpPr>
          <p:nvPr/>
        </p:nvSpPr>
        <p:spPr bwMode="auto">
          <a:xfrm>
            <a:off x="2273300" y="5210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2" name="Line 563"/>
          <p:cNvSpPr>
            <a:spLocks noChangeShapeType="1"/>
          </p:cNvSpPr>
          <p:nvPr/>
        </p:nvSpPr>
        <p:spPr bwMode="auto">
          <a:xfrm>
            <a:off x="2551113" y="5219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3" name="Text Box 587"/>
          <p:cNvSpPr txBox="1">
            <a:spLocks noChangeArrowheads="1"/>
          </p:cNvSpPr>
          <p:nvPr/>
        </p:nvSpPr>
        <p:spPr bwMode="auto">
          <a:xfrm rot="16200000">
            <a:off x="1257568" y="37363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54" name="Text Box 587"/>
          <p:cNvSpPr txBox="1">
            <a:spLocks noChangeArrowheads="1"/>
          </p:cNvSpPr>
          <p:nvPr/>
        </p:nvSpPr>
        <p:spPr bwMode="auto">
          <a:xfrm rot="16200000">
            <a:off x="1250196" y="59271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55" name="Line 555"/>
          <p:cNvSpPr>
            <a:spLocks noChangeShapeType="1"/>
          </p:cNvSpPr>
          <p:nvPr/>
        </p:nvSpPr>
        <p:spPr bwMode="auto">
          <a:xfrm>
            <a:off x="1252538" y="6726238"/>
            <a:ext cx="1298575"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6" name="Line 555"/>
          <p:cNvSpPr>
            <a:spLocks noChangeShapeType="1"/>
          </p:cNvSpPr>
          <p:nvPr/>
        </p:nvSpPr>
        <p:spPr bwMode="auto">
          <a:xfrm>
            <a:off x="1258888" y="2998788"/>
            <a:ext cx="1298575"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7" name="Text Box 587"/>
          <p:cNvSpPr txBox="1">
            <a:spLocks noChangeArrowheads="1"/>
          </p:cNvSpPr>
          <p:nvPr/>
        </p:nvSpPr>
        <p:spPr bwMode="auto">
          <a:xfrm rot="16200000">
            <a:off x="2273339" y="59041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58" name="Text Box 587"/>
          <p:cNvSpPr txBox="1">
            <a:spLocks noChangeArrowheads="1"/>
          </p:cNvSpPr>
          <p:nvPr/>
        </p:nvSpPr>
        <p:spPr bwMode="auto">
          <a:xfrm rot="16200000">
            <a:off x="1996321" y="59104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59" name="Text Box 587"/>
          <p:cNvSpPr txBox="1">
            <a:spLocks noChangeArrowheads="1"/>
          </p:cNvSpPr>
          <p:nvPr/>
        </p:nvSpPr>
        <p:spPr bwMode="auto">
          <a:xfrm rot="16200000">
            <a:off x="2262793" y="374990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60" name="Text Box 587"/>
          <p:cNvSpPr txBox="1">
            <a:spLocks noChangeArrowheads="1"/>
          </p:cNvSpPr>
          <p:nvPr/>
        </p:nvSpPr>
        <p:spPr bwMode="auto">
          <a:xfrm rot="16200000">
            <a:off x="1996321" y="374990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61" name="Text Box 587"/>
          <p:cNvSpPr txBox="1">
            <a:spLocks noChangeArrowheads="1"/>
          </p:cNvSpPr>
          <p:nvPr/>
        </p:nvSpPr>
        <p:spPr bwMode="auto">
          <a:xfrm rot="16200000">
            <a:off x="1767721" y="592001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62" name="Text Box 587"/>
          <p:cNvSpPr txBox="1">
            <a:spLocks noChangeArrowheads="1"/>
          </p:cNvSpPr>
          <p:nvPr/>
        </p:nvSpPr>
        <p:spPr bwMode="auto">
          <a:xfrm rot="16200000">
            <a:off x="1764546" y="37451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263" name="Text Box 4"/>
          <p:cNvSpPr txBox="1">
            <a:spLocks noChangeArrowheads="1"/>
          </p:cNvSpPr>
          <p:nvPr/>
        </p:nvSpPr>
        <p:spPr bwMode="auto">
          <a:xfrm>
            <a:off x="3968750" y="1341438"/>
            <a:ext cx="2628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Steckdose der Matrosenkabine im Rumpf vorne:</a:t>
            </a:r>
          </a:p>
        </p:txBody>
      </p:sp>
      <p:sp>
        <p:nvSpPr>
          <p:cNvPr id="91" name="Rechteck 90"/>
          <p:cNvSpPr/>
          <p:nvPr/>
        </p:nvSpPr>
        <p:spPr>
          <a:xfrm>
            <a:off x="1258888" y="2762252"/>
            <a:ext cx="1298575"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92" name="Text Box 587"/>
          <p:cNvSpPr txBox="1">
            <a:spLocks noChangeArrowheads="1"/>
          </p:cNvSpPr>
          <p:nvPr/>
        </p:nvSpPr>
        <p:spPr bwMode="auto">
          <a:xfrm rot="16200000">
            <a:off x="1509644" y="37363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3" name="Text Box 587"/>
          <p:cNvSpPr txBox="1">
            <a:spLocks noChangeArrowheads="1"/>
          </p:cNvSpPr>
          <p:nvPr/>
        </p:nvSpPr>
        <p:spPr bwMode="auto">
          <a:xfrm rot="16200000">
            <a:off x="1526194" y="59271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94" name="Rechteck 93"/>
          <p:cNvSpPr/>
          <p:nvPr/>
        </p:nvSpPr>
        <p:spPr>
          <a:xfrm>
            <a:off x="1258888" y="6735763"/>
            <a:ext cx="1298575"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 </a:t>
            </a:r>
            <a:endParaRPr lang="de-CH" dirty="0"/>
          </a:p>
        </p:txBody>
      </p:sp>
      <p:sp>
        <p:nvSpPr>
          <p:cNvPr id="95" name="Rechteck 94"/>
          <p:cNvSpPr/>
          <p:nvPr/>
        </p:nvSpPr>
        <p:spPr>
          <a:xfrm>
            <a:off x="3971925" y="4525963"/>
            <a:ext cx="1381125" cy="67786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6" name="Ellipse 95"/>
          <p:cNvSpPr/>
          <p:nvPr/>
        </p:nvSpPr>
        <p:spPr>
          <a:xfrm>
            <a:off x="4105275"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7" name="Ellipse 96"/>
          <p:cNvSpPr/>
          <p:nvPr/>
        </p:nvSpPr>
        <p:spPr>
          <a:xfrm>
            <a:off x="4105275"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8" name="Ellipse 97"/>
          <p:cNvSpPr/>
          <p:nvPr/>
        </p:nvSpPr>
        <p:spPr>
          <a:xfrm>
            <a:off x="4344987" y="4679950"/>
            <a:ext cx="93663"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9" name="Ellipse 98"/>
          <p:cNvSpPr/>
          <p:nvPr/>
        </p:nvSpPr>
        <p:spPr>
          <a:xfrm>
            <a:off x="4344987" y="4949825"/>
            <a:ext cx="93663"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0" name="Ellipse 99"/>
          <p:cNvSpPr/>
          <p:nvPr/>
        </p:nvSpPr>
        <p:spPr>
          <a:xfrm>
            <a:off x="4595812"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1" name="Ellipse 100"/>
          <p:cNvSpPr/>
          <p:nvPr/>
        </p:nvSpPr>
        <p:spPr>
          <a:xfrm>
            <a:off x="4595812"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2" name="Ellipse 101"/>
          <p:cNvSpPr/>
          <p:nvPr/>
        </p:nvSpPr>
        <p:spPr>
          <a:xfrm>
            <a:off x="4848225" y="4678363"/>
            <a:ext cx="95250" cy="1127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3" name="Ellipse 102"/>
          <p:cNvSpPr/>
          <p:nvPr/>
        </p:nvSpPr>
        <p:spPr>
          <a:xfrm>
            <a:off x="4848225" y="4946650"/>
            <a:ext cx="95250"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4" name="Ellipse 103"/>
          <p:cNvSpPr/>
          <p:nvPr/>
        </p:nvSpPr>
        <p:spPr>
          <a:xfrm>
            <a:off x="5137150" y="4679950"/>
            <a:ext cx="93662"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5" name="Ellipse 104"/>
          <p:cNvSpPr/>
          <p:nvPr/>
        </p:nvSpPr>
        <p:spPr>
          <a:xfrm>
            <a:off x="5137150" y="4949825"/>
            <a:ext cx="93662" cy="11271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06" name="Text Box 369"/>
          <p:cNvSpPr txBox="1">
            <a:spLocks noChangeArrowheads="1"/>
          </p:cNvSpPr>
          <p:nvPr/>
        </p:nvSpPr>
        <p:spPr bwMode="auto">
          <a:xfrm>
            <a:off x="4273550" y="447992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107" name="Text Box 369"/>
          <p:cNvSpPr txBox="1">
            <a:spLocks noChangeArrowheads="1"/>
          </p:cNvSpPr>
          <p:nvPr/>
        </p:nvSpPr>
        <p:spPr bwMode="auto">
          <a:xfrm>
            <a:off x="3994150" y="4479925"/>
            <a:ext cx="3508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108" name="Text Box 369"/>
          <p:cNvSpPr txBox="1">
            <a:spLocks noChangeArrowheads="1"/>
          </p:cNvSpPr>
          <p:nvPr/>
        </p:nvSpPr>
        <p:spPr bwMode="auto">
          <a:xfrm>
            <a:off x="4525962" y="44862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109" name="Text Box 369"/>
          <p:cNvSpPr txBox="1">
            <a:spLocks noChangeArrowheads="1"/>
          </p:cNvSpPr>
          <p:nvPr/>
        </p:nvSpPr>
        <p:spPr bwMode="auto">
          <a:xfrm>
            <a:off x="4778375" y="44862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110" name="Text Box 369"/>
          <p:cNvSpPr txBox="1">
            <a:spLocks noChangeArrowheads="1"/>
          </p:cNvSpPr>
          <p:nvPr/>
        </p:nvSpPr>
        <p:spPr bwMode="auto">
          <a:xfrm>
            <a:off x="5065712" y="44862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111" name="Text Box 369"/>
          <p:cNvSpPr txBox="1">
            <a:spLocks noChangeArrowheads="1"/>
          </p:cNvSpPr>
          <p:nvPr/>
        </p:nvSpPr>
        <p:spPr bwMode="auto">
          <a:xfrm>
            <a:off x="5070475" y="502761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112" name="Text Box 369"/>
          <p:cNvSpPr txBox="1">
            <a:spLocks noChangeArrowheads="1"/>
          </p:cNvSpPr>
          <p:nvPr/>
        </p:nvSpPr>
        <p:spPr bwMode="auto">
          <a:xfrm>
            <a:off x="4778375" y="5019675"/>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113" name="Text Box 369"/>
          <p:cNvSpPr txBox="1">
            <a:spLocks noChangeArrowheads="1"/>
          </p:cNvSpPr>
          <p:nvPr/>
        </p:nvSpPr>
        <p:spPr bwMode="auto">
          <a:xfrm>
            <a:off x="4525962" y="5018088"/>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114" name="Text Box 369"/>
          <p:cNvSpPr txBox="1">
            <a:spLocks noChangeArrowheads="1"/>
          </p:cNvSpPr>
          <p:nvPr/>
        </p:nvSpPr>
        <p:spPr bwMode="auto">
          <a:xfrm>
            <a:off x="4268787" y="50196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115" name="Text Box 369"/>
          <p:cNvSpPr txBox="1">
            <a:spLocks noChangeArrowheads="1"/>
          </p:cNvSpPr>
          <p:nvPr/>
        </p:nvSpPr>
        <p:spPr bwMode="auto">
          <a:xfrm>
            <a:off x="4032250" y="5010150"/>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116" name="Line 563"/>
          <p:cNvSpPr>
            <a:spLocks noChangeShapeType="1"/>
          </p:cNvSpPr>
          <p:nvPr/>
        </p:nvSpPr>
        <p:spPr bwMode="auto">
          <a:xfrm>
            <a:off x="4032250"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17" name="Line 563"/>
          <p:cNvSpPr>
            <a:spLocks noChangeShapeType="1"/>
          </p:cNvSpPr>
          <p:nvPr/>
        </p:nvSpPr>
        <p:spPr bwMode="auto">
          <a:xfrm>
            <a:off x="4284662"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18" name="Line 563"/>
          <p:cNvSpPr>
            <a:spLocks noChangeShapeType="1"/>
          </p:cNvSpPr>
          <p:nvPr/>
        </p:nvSpPr>
        <p:spPr bwMode="auto">
          <a:xfrm>
            <a:off x="4545012" y="2998788"/>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19" name="Line 563"/>
          <p:cNvSpPr>
            <a:spLocks noChangeShapeType="1"/>
          </p:cNvSpPr>
          <p:nvPr/>
        </p:nvSpPr>
        <p:spPr bwMode="auto">
          <a:xfrm>
            <a:off x="4779962" y="299402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0" name="Line 563"/>
          <p:cNvSpPr>
            <a:spLocks noChangeShapeType="1"/>
          </p:cNvSpPr>
          <p:nvPr/>
        </p:nvSpPr>
        <p:spPr bwMode="auto">
          <a:xfrm>
            <a:off x="5040312" y="300355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1" name="Line 563"/>
          <p:cNvSpPr>
            <a:spLocks noChangeShapeType="1"/>
          </p:cNvSpPr>
          <p:nvPr/>
        </p:nvSpPr>
        <p:spPr bwMode="auto">
          <a:xfrm>
            <a:off x="5318125" y="30130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 name="Line 563"/>
          <p:cNvSpPr>
            <a:spLocks noChangeShapeType="1"/>
          </p:cNvSpPr>
          <p:nvPr/>
        </p:nvSpPr>
        <p:spPr bwMode="auto">
          <a:xfrm>
            <a:off x="4032250"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3" name="Line 563"/>
          <p:cNvSpPr>
            <a:spLocks noChangeShapeType="1"/>
          </p:cNvSpPr>
          <p:nvPr/>
        </p:nvSpPr>
        <p:spPr bwMode="auto">
          <a:xfrm>
            <a:off x="4284662"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4" name="Line 563"/>
          <p:cNvSpPr>
            <a:spLocks noChangeShapeType="1"/>
          </p:cNvSpPr>
          <p:nvPr/>
        </p:nvSpPr>
        <p:spPr bwMode="auto">
          <a:xfrm>
            <a:off x="4545012" y="52070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5" name="Line 563"/>
          <p:cNvSpPr>
            <a:spLocks noChangeShapeType="1"/>
          </p:cNvSpPr>
          <p:nvPr/>
        </p:nvSpPr>
        <p:spPr bwMode="auto">
          <a:xfrm>
            <a:off x="4779962" y="520065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6" name="Line 563"/>
          <p:cNvSpPr>
            <a:spLocks noChangeShapeType="1"/>
          </p:cNvSpPr>
          <p:nvPr/>
        </p:nvSpPr>
        <p:spPr bwMode="auto">
          <a:xfrm>
            <a:off x="5040312" y="5210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7" name="Line 563"/>
          <p:cNvSpPr>
            <a:spLocks noChangeShapeType="1"/>
          </p:cNvSpPr>
          <p:nvPr/>
        </p:nvSpPr>
        <p:spPr bwMode="auto">
          <a:xfrm>
            <a:off x="5318125" y="5219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8" name="Text Box 587"/>
          <p:cNvSpPr txBox="1">
            <a:spLocks noChangeArrowheads="1"/>
          </p:cNvSpPr>
          <p:nvPr/>
        </p:nvSpPr>
        <p:spPr bwMode="auto">
          <a:xfrm rot="16200000">
            <a:off x="4024580" y="37363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29" name="Text Box 587"/>
          <p:cNvSpPr txBox="1">
            <a:spLocks noChangeArrowheads="1"/>
          </p:cNvSpPr>
          <p:nvPr/>
        </p:nvSpPr>
        <p:spPr bwMode="auto">
          <a:xfrm rot="16200000">
            <a:off x="4017208" y="59271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0" name="Line 555"/>
          <p:cNvSpPr>
            <a:spLocks noChangeShapeType="1"/>
          </p:cNvSpPr>
          <p:nvPr/>
        </p:nvSpPr>
        <p:spPr bwMode="auto">
          <a:xfrm>
            <a:off x="4019550" y="6726238"/>
            <a:ext cx="1298575"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1" name="Line 555"/>
          <p:cNvSpPr>
            <a:spLocks noChangeShapeType="1"/>
          </p:cNvSpPr>
          <p:nvPr/>
        </p:nvSpPr>
        <p:spPr bwMode="auto">
          <a:xfrm>
            <a:off x="4025900" y="2998788"/>
            <a:ext cx="1298575"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2" name="Text Box 587"/>
          <p:cNvSpPr txBox="1">
            <a:spLocks noChangeArrowheads="1"/>
          </p:cNvSpPr>
          <p:nvPr/>
        </p:nvSpPr>
        <p:spPr bwMode="auto">
          <a:xfrm rot="16200000">
            <a:off x="5040351" y="59041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3" name="Text Box 587"/>
          <p:cNvSpPr txBox="1">
            <a:spLocks noChangeArrowheads="1"/>
          </p:cNvSpPr>
          <p:nvPr/>
        </p:nvSpPr>
        <p:spPr bwMode="auto">
          <a:xfrm rot="16200000">
            <a:off x="4763333" y="59104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4" name="Text Box 587"/>
          <p:cNvSpPr txBox="1">
            <a:spLocks noChangeArrowheads="1"/>
          </p:cNvSpPr>
          <p:nvPr/>
        </p:nvSpPr>
        <p:spPr bwMode="auto">
          <a:xfrm rot="16200000">
            <a:off x="5029805" y="374990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5" name="Text Box 587"/>
          <p:cNvSpPr txBox="1">
            <a:spLocks noChangeArrowheads="1"/>
          </p:cNvSpPr>
          <p:nvPr/>
        </p:nvSpPr>
        <p:spPr bwMode="auto">
          <a:xfrm rot="16200000">
            <a:off x="4763333" y="374990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6" name="Text Box 587"/>
          <p:cNvSpPr txBox="1">
            <a:spLocks noChangeArrowheads="1"/>
          </p:cNvSpPr>
          <p:nvPr/>
        </p:nvSpPr>
        <p:spPr bwMode="auto">
          <a:xfrm rot="16200000">
            <a:off x="4534733" y="592001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7" name="Text Box 587"/>
          <p:cNvSpPr txBox="1">
            <a:spLocks noChangeArrowheads="1"/>
          </p:cNvSpPr>
          <p:nvPr/>
        </p:nvSpPr>
        <p:spPr bwMode="auto">
          <a:xfrm rot="16200000">
            <a:off x="4531558" y="37451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38" name="Rechteck 137"/>
          <p:cNvSpPr/>
          <p:nvPr/>
        </p:nvSpPr>
        <p:spPr>
          <a:xfrm>
            <a:off x="4025900" y="2762252"/>
            <a:ext cx="1298575"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139" name="Text Box 587"/>
          <p:cNvSpPr txBox="1">
            <a:spLocks noChangeArrowheads="1"/>
          </p:cNvSpPr>
          <p:nvPr/>
        </p:nvSpPr>
        <p:spPr bwMode="auto">
          <a:xfrm rot="16200000">
            <a:off x="4276656" y="37363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40" name="Text Box 587"/>
          <p:cNvSpPr txBox="1">
            <a:spLocks noChangeArrowheads="1"/>
          </p:cNvSpPr>
          <p:nvPr/>
        </p:nvSpPr>
        <p:spPr bwMode="auto">
          <a:xfrm rot="16200000">
            <a:off x="4293206" y="59271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141" name="Rechteck 140"/>
          <p:cNvSpPr/>
          <p:nvPr/>
        </p:nvSpPr>
        <p:spPr>
          <a:xfrm>
            <a:off x="4025900" y="6735763"/>
            <a:ext cx="1298575" cy="239711"/>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 </a:t>
            </a:r>
            <a:endParaRPr lang="de-C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96863" y="611188"/>
            <a:ext cx="16818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dirty="0"/>
              <a:t>Anschlussfeld in xx:</a:t>
            </a:r>
          </a:p>
        </p:txBody>
      </p:sp>
      <p:sp>
        <p:nvSpPr>
          <p:cNvPr id="4099" name="Rectangle 205"/>
          <p:cNvSpPr>
            <a:spLocks noChangeArrowheads="1"/>
          </p:cNvSpPr>
          <p:nvPr/>
        </p:nvSpPr>
        <p:spPr bwMode="auto">
          <a:xfrm>
            <a:off x="1644650" y="3422650"/>
            <a:ext cx="3492500"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4100" name="Group 206"/>
          <p:cNvGrpSpPr>
            <a:grpSpLocks/>
          </p:cNvGrpSpPr>
          <p:nvPr/>
        </p:nvGrpSpPr>
        <p:grpSpPr bwMode="auto">
          <a:xfrm>
            <a:off x="1863725" y="3608388"/>
            <a:ext cx="127000" cy="1498600"/>
            <a:chOff x="620" y="1713"/>
            <a:chExt cx="80" cy="944"/>
          </a:xfrm>
        </p:grpSpPr>
        <p:sp>
          <p:nvSpPr>
            <p:cNvPr id="4353"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4"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5"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6"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7"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8"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9"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0"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1"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2"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3"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1" name="Group 218"/>
          <p:cNvGrpSpPr>
            <a:grpSpLocks/>
          </p:cNvGrpSpPr>
          <p:nvPr/>
        </p:nvGrpSpPr>
        <p:grpSpPr bwMode="auto">
          <a:xfrm>
            <a:off x="2066925" y="3608388"/>
            <a:ext cx="127000" cy="1498600"/>
            <a:chOff x="620" y="1713"/>
            <a:chExt cx="80" cy="944"/>
          </a:xfrm>
        </p:grpSpPr>
        <p:sp>
          <p:nvSpPr>
            <p:cNvPr id="4342"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3"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4"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5"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6"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7"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8"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9"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0"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1"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2"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2" name="Group 230"/>
          <p:cNvGrpSpPr>
            <a:grpSpLocks/>
          </p:cNvGrpSpPr>
          <p:nvPr/>
        </p:nvGrpSpPr>
        <p:grpSpPr bwMode="auto">
          <a:xfrm>
            <a:off x="2282825" y="3608388"/>
            <a:ext cx="127000" cy="1498600"/>
            <a:chOff x="620" y="1713"/>
            <a:chExt cx="80" cy="944"/>
          </a:xfrm>
        </p:grpSpPr>
        <p:sp>
          <p:nvSpPr>
            <p:cNvPr id="4331"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2"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3"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4"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5"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6"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7"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8"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9"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0"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1"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3" name="Group 242"/>
          <p:cNvGrpSpPr>
            <a:grpSpLocks/>
          </p:cNvGrpSpPr>
          <p:nvPr/>
        </p:nvGrpSpPr>
        <p:grpSpPr bwMode="auto">
          <a:xfrm>
            <a:off x="2487613" y="3608388"/>
            <a:ext cx="127000" cy="1498600"/>
            <a:chOff x="620" y="1713"/>
            <a:chExt cx="80" cy="944"/>
          </a:xfrm>
        </p:grpSpPr>
        <p:sp>
          <p:nvSpPr>
            <p:cNvPr id="4320"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1"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2"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3"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4"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5"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6"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7"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8"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9"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0"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4" name="Group 254"/>
          <p:cNvGrpSpPr>
            <a:grpSpLocks/>
          </p:cNvGrpSpPr>
          <p:nvPr/>
        </p:nvGrpSpPr>
        <p:grpSpPr bwMode="auto">
          <a:xfrm>
            <a:off x="2679700" y="3608388"/>
            <a:ext cx="127000" cy="1498600"/>
            <a:chOff x="620" y="1713"/>
            <a:chExt cx="80" cy="944"/>
          </a:xfrm>
        </p:grpSpPr>
        <p:sp>
          <p:nvSpPr>
            <p:cNvPr id="4309"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0"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1"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2"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3"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4"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5"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6"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7"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8"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9"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5" name="Group 266"/>
          <p:cNvGrpSpPr>
            <a:grpSpLocks/>
          </p:cNvGrpSpPr>
          <p:nvPr/>
        </p:nvGrpSpPr>
        <p:grpSpPr bwMode="auto">
          <a:xfrm>
            <a:off x="2876550" y="3608388"/>
            <a:ext cx="127000" cy="1498600"/>
            <a:chOff x="620" y="1713"/>
            <a:chExt cx="80" cy="944"/>
          </a:xfrm>
        </p:grpSpPr>
        <p:sp>
          <p:nvSpPr>
            <p:cNvPr id="4298"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9"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0"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1"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2"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3"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4"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5"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6"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7"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8"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6" name="Group 278"/>
          <p:cNvGrpSpPr>
            <a:grpSpLocks/>
          </p:cNvGrpSpPr>
          <p:nvPr/>
        </p:nvGrpSpPr>
        <p:grpSpPr bwMode="auto">
          <a:xfrm>
            <a:off x="3074988" y="3608388"/>
            <a:ext cx="127000" cy="1498600"/>
            <a:chOff x="620" y="1713"/>
            <a:chExt cx="80" cy="944"/>
          </a:xfrm>
        </p:grpSpPr>
        <p:sp>
          <p:nvSpPr>
            <p:cNvPr id="4287"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8"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9"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0"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1"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2"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3"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4"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5"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6"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7"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7" name="Group 290"/>
          <p:cNvGrpSpPr>
            <a:grpSpLocks/>
          </p:cNvGrpSpPr>
          <p:nvPr/>
        </p:nvGrpSpPr>
        <p:grpSpPr bwMode="auto">
          <a:xfrm>
            <a:off x="3290888" y="3608388"/>
            <a:ext cx="127000" cy="1498600"/>
            <a:chOff x="620" y="1713"/>
            <a:chExt cx="80" cy="944"/>
          </a:xfrm>
        </p:grpSpPr>
        <p:sp>
          <p:nvSpPr>
            <p:cNvPr id="4276"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7"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8"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9"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0"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1"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2"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3"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4"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5"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6"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8" name="Group 302"/>
          <p:cNvGrpSpPr>
            <a:grpSpLocks/>
          </p:cNvGrpSpPr>
          <p:nvPr/>
        </p:nvGrpSpPr>
        <p:grpSpPr bwMode="auto">
          <a:xfrm>
            <a:off x="3506788" y="3608388"/>
            <a:ext cx="127000" cy="1498600"/>
            <a:chOff x="620" y="1713"/>
            <a:chExt cx="80" cy="944"/>
          </a:xfrm>
        </p:grpSpPr>
        <p:sp>
          <p:nvSpPr>
            <p:cNvPr id="4265"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6"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7"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8"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9"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0"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1"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2"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3"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4"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5"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9" name="Group 314"/>
          <p:cNvGrpSpPr>
            <a:grpSpLocks/>
          </p:cNvGrpSpPr>
          <p:nvPr/>
        </p:nvGrpSpPr>
        <p:grpSpPr bwMode="auto">
          <a:xfrm>
            <a:off x="3722688" y="3608388"/>
            <a:ext cx="127000" cy="1498600"/>
            <a:chOff x="620" y="1713"/>
            <a:chExt cx="80" cy="944"/>
          </a:xfrm>
        </p:grpSpPr>
        <p:sp>
          <p:nvSpPr>
            <p:cNvPr id="4254"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5"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6"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7"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8"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9"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0"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1"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2"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3"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4"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0" name="Group 326"/>
          <p:cNvGrpSpPr>
            <a:grpSpLocks/>
          </p:cNvGrpSpPr>
          <p:nvPr/>
        </p:nvGrpSpPr>
        <p:grpSpPr bwMode="auto">
          <a:xfrm>
            <a:off x="3938588" y="3608388"/>
            <a:ext cx="127000" cy="1498600"/>
            <a:chOff x="620" y="1713"/>
            <a:chExt cx="80" cy="944"/>
          </a:xfrm>
        </p:grpSpPr>
        <p:sp>
          <p:nvSpPr>
            <p:cNvPr id="4243" name="Rectangle 32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4" name="Oval 32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5" name="Oval 32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6" name="Oval 33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7" name="Oval 33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8" name="Oval 33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9" name="Oval 33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0" name="Oval 33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1" name="Oval 33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2" name="Oval 33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3" name="Oval 33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1" name="Group 338"/>
          <p:cNvGrpSpPr>
            <a:grpSpLocks/>
          </p:cNvGrpSpPr>
          <p:nvPr/>
        </p:nvGrpSpPr>
        <p:grpSpPr bwMode="auto">
          <a:xfrm>
            <a:off x="4156075" y="3608388"/>
            <a:ext cx="127000" cy="1498600"/>
            <a:chOff x="620" y="1713"/>
            <a:chExt cx="80" cy="944"/>
          </a:xfrm>
        </p:grpSpPr>
        <p:sp>
          <p:nvSpPr>
            <p:cNvPr id="4232" name="Rectangle 33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3" name="Oval 34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4" name="Oval 34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5" name="Oval 34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6" name="Oval 34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7" name="Oval 34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8" name="Oval 34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9" name="Oval 34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0" name="Oval 34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1" name="Oval 34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2" name="Oval 34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2" name="Group 350"/>
          <p:cNvGrpSpPr>
            <a:grpSpLocks/>
          </p:cNvGrpSpPr>
          <p:nvPr/>
        </p:nvGrpSpPr>
        <p:grpSpPr bwMode="auto">
          <a:xfrm>
            <a:off x="4352925" y="3608388"/>
            <a:ext cx="127000" cy="1498600"/>
            <a:chOff x="620" y="1713"/>
            <a:chExt cx="80" cy="944"/>
          </a:xfrm>
        </p:grpSpPr>
        <p:sp>
          <p:nvSpPr>
            <p:cNvPr id="4221" name="Rectangle 35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2" name="Oval 35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3" name="Oval 35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4" name="Oval 35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5" name="Oval 35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6" name="Oval 35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7" name="Oval 35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8" name="Oval 35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9" name="Oval 35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0" name="Oval 36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1" name="Oval 36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4113" name="Text Box 362"/>
          <p:cNvSpPr txBox="1">
            <a:spLocks noChangeArrowheads="1"/>
          </p:cNvSpPr>
          <p:nvPr/>
        </p:nvSpPr>
        <p:spPr bwMode="auto">
          <a:xfrm>
            <a:off x="1793875" y="509270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4114" name="Text Box 363"/>
          <p:cNvSpPr txBox="1">
            <a:spLocks noChangeArrowheads="1"/>
          </p:cNvSpPr>
          <p:nvPr/>
        </p:nvSpPr>
        <p:spPr bwMode="auto">
          <a:xfrm>
            <a:off x="1995488"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4115" name="Text Box 364"/>
          <p:cNvSpPr txBox="1">
            <a:spLocks noChangeArrowheads="1"/>
          </p:cNvSpPr>
          <p:nvPr/>
        </p:nvSpPr>
        <p:spPr bwMode="auto">
          <a:xfrm>
            <a:off x="2211388"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4116" name="Text Box 365"/>
          <p:cNvSpPr txBox="1">
            <a:spLocks noChangeArrowheads="1"/>
          </p:cNvSpPr>
          <p:nvPr/>
        </p:nvSpPr>
        <p:spPr bwMode="auto">
          <a:xfrm>
            <a:off x="2427288"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4117" name="Text Box 366"/>
          <p:cNvSpPr txBox="1">
            <a:spLocks noChangeArrowheads="1"/>
          </p:cNvSpPr>
          <p:nvPr/>
        </p:nvSpPr>
        <p:spPr bwMode="auto">
          <a:xfrm>
            <a:off x="2787650"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4118" name="Text Box 367"/>
          <p:cNvSpPr txBox="1">
            <a:spLocks noChangeArrowheads="1"/>
          </p:cNvSpPr>
          <p:nvPr/>
        </p:nvSpPr>
        <p:spPr bwMode="auto">
          <a:xfrm>
            <a:off x="2606675"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4119" name="Text Box 368"/>
          <p:cNvSpPr txBox="1">
            <a:spLocks noChangeArrowheads="1"/>
          </p:cNvSpPr>
          <p:nvPr/>
        </p:nvSpPr>
        <p:spPr bwMode="auto">
          <a:xfrm>
            <a:off x="3003550"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4120" name="Text Box 369"/>
          <p:cNvSpPr txBox="1">
            <a:spLocks noChangeArrowheads="1"/>
          </p:cNvSpPr>
          <p:nvPr/>
        </p:nvSpPr>
        <p:spPr bwMode="auto">
          <a:xfrm>
            <a:off x="3219450"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4121" name="Text Box 370"/>
          <p:cNvSpPr txBox="1">
            <a:spLocks noChangeArrowheads="1"/>
          </p:cNvSpPr>
          <p:nvPr/>
        </p:nvSpPr>
        <p:spPr bwMode="auto">
          <a:xfrm>
            <a:off x="3435350"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4122" name="Text Box 371"/>
          <p:cNvSpPr txBox="1">
            <a:spLocks noChangeArrowheads="1"/>
          </p:cNvSpPr>
          <p:nvPr/>
        </p:nvSpPr>
        <p:spPr bwMode="auto">
          <a:xfrm>
            <a:off x="3614738"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4123" name="Text Box 372"/>
          <p:cNvSpPr txBox="1">
            <a:spLocks noChangeArrowheads="1"/>
          </p:cNvSpPr>
          <p:nvPr/>
        </p:nvSpPr>
        <p:spPr bwMode="auto">
          <a:xfrm>
            <a:off x="3830638"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11</a:t>
            </a:r>
          </a:p>
        </p:txBody>
      </p:sp>
      <p:sp>
        <p:nvSpPr>
          <p:cNvPr id="4124" name="Text Box 373"/>
          <p:cNvSpPr txBox="1">
            <a:spLocks noChangeArrowheads="1"/>
          </p:cNvSpPr>
          <p:nvPr/>
        </p:nvSpPr>
        <p:spPr bwMode="auto">
          <a:xfrm>
            <a:off x="4046538"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12</a:t>
            </a:r>
          </a:p>
        </p:txBody>
      </p:sp>
      <p:sp>
        <p:nvSpPr>
          <p:cNvPr id="4125" name="Text Box 374"/>
          <p:cNvSpPr txBox="1">
            <a:spLocks noChangeArrowheads="1"/>
          </p:cNvSpPr>
          <p:nvPr/>
        </p:nvSpPr>
        <p:spPr bwMode="auto">
          <a:xfrm>
            <a:off x="4241800"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13</a:t>
            </a:r>
          </a:p>
        </p:txBody>
      </p:sp>
      <p:sp>
        <p:nvSpPr>
          <p:cNvPr id="4126" name="Text Box 375"/>
          <p:cNvSpPr txBox="1">
            <a:spLocks noChangeArrowheads="1"/>
          </p:cNvSpPr>
          <p:nvPr/>
        </p:nvSpPr>
        <p:spPr bwMode="auto">
          <a:xfrm>
            <a:off x="4443413"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14</a:t>
            </a:r>
          </a:p>
        </p:txBody>
      </p:sp>
      <p:grpSp>
        <p:nvGrpSpPr>
          <p:cNvPr id="4127" name="Group 376"/>
          <p:cNvGrpSpPr>
            <a:grpSpLocks/>
          </p:cNvGrpSpPr>
          <p:nvPr/>
        </p:nvGrpSpPr>
        <p:grpSpPr bwMode="auto">
          <a:xfrm>
            <a:off x="4551363" y="3608388"/>
            <a:ext cx="127000" cy="1498600"/>
            <a:chOff x="620" y="1713"/>
            <a:chExt cx="80" cy="944"/>
          </a:xfrm>
        </p:grpSpPr>
        <p:sp>
          <p:nvSpPr>
            <p:cNvPr id="4210" name="Rectangle 37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1" name="Oval 37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2" name="Oval 37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3" name="Oval 38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4" name="Oval 38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5" name="Oval 38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6" name="Oval 38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7" name="Oval 38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8" name="Oval 38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9" name="Oval 38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0" name="Oval 38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28" name="Group 388"/>
          <p:cNvGrpSpPr>
            <a:grpSpLocks/>
          </p:cNvGrpSpPr>
          <p:nvPr/>
        </p:nvGrpSpPr>
        <p:grpSpPr bwMode="auto">
          <a:xfrm>
            <a:off x="4748213" y="3608388"/>
            <a:ext cx="127000" cy="1498600"/>
            <a:chOff x="620" y="1713"/>
            <a:chExt cx="80" cy="944"/>
          </a:xfrm>
        </p:grpSpPr>
        <p:sp>
          <p:nvSpPr>
            <p:cNvPr id="4199" name="Rectangle 38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0" name="Oval 39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1" name="Oval 39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2" name="Oval 39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3" name="Oval 39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4" name="Oval 39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5" name="Oval 39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6" name="Oval 39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7" name="Oval 39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8" name="Oval 39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9" name="Oval 39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4129" name="Text Box 496"/>
          <p:cNvSpPr txBox="1">
            <a:spLocks noChangeArrowheads="1"/>
          </p:cNvSpPr>
          <p:nvPr/>
        </p:nvSpPr>
        <p:spPr bwMode="auto">
          <a:xfrm>
            <a:off x="4637088"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15</a:t>
            </a:r>
          </a:p>
        </p:txBody>
      </p:sp>
      <p:sp>
        <p:nvSpPr>
          <p:cNvPr id="4130" name="Line 533"/>
          <p:cNvSpPr>
            <a:spLocks noChangeShapeType="1"/>
          </p:cNvSpPr>
          <p:nvPr/>
        </p:nvSpPr>
        <p:spPr bwMode="auto">
          <a:xfrm>
            <a:off x="200342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1" name="Line 534"/>
          <p:cNvSpPr>
            <a:spLocks noChangeShapeType="1"/>
          </p:cNvSpPr>
          <p:nvPr/>
        </p:nvSpPr>
        <p:spPr bwMode="auto">
          <a:xfrm>
            <a:off x="221932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2" name="Line 535"/>
          <p:cNvSpPr>
            <a:spLocks noChangeShapeType="1"/>
          </p:cNvSpPr>
          <p:nvPr/>
        </p:nvSpPr>
        <p:spPr bwMode="auto">
          <a:xfrm>
            <a:off x="243522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3" name="Line 536"/>
          <p:cNvSpPr>
            <a:spLocks noChangeShapeType="1"/>
          </p:cNvSpPr>
          <p:nvPr/>
        </p:nvSpPr>
        <p:spPr bwMode="auto">
          <a:xfrm>
            <a:off x="26527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4" name="Line 537"/>
          <p:cNvSpPr>
            <a:spLocks noChangeShapeType="1"/>
          </p:cNvSpPr>
          <p:nvPr/>
        </p:nvSpPr>
        <p:spPr bwMode="auto">
          <a:xfrm>
            <a:off x="2832100"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5" name="Line 538"/>
          <p:cNvSpPr>
            <a:spLocks noChangeShapeType="1"/>
          </p:cNvSpPr>
          <p:nvPr/>
        </p:nvSpPr>
        <p:spPr bwMode="auto">
          <a:xfrm>
            <a:off x="3048000"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6" name="Line 539"/>
          <p:cNvSpPr>
            <a:spLocks noChangeShapeType="1"/>
          </p:cNvSpPr>
          <p:nvPr/>
        </p:nvSpPr>
        <p:spPr bwMode="auto">
          <a:xfrm>
            <a:off x="3263900"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7" name="Line 540"/>
          <p:cNvSpPr>
            <a:spLocks noChangeShapeType="1"/>
          </p:cNvSpPr>
          <p:nvPr/>
        </p:nvSpPr>
        <p:spPr bwMode="auto">
          <a:xfrm>
            <a:off x="344487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8" name="Line 541"/>
          <p:cNvSpPr>
            <a:spLocks noChangeShapeType="1"/>
          </p:cNvSpPr>
          <p:nvPr/>
        </p:nvSpPr>
        <p:spPr bwMode="auto">
          <a:xfrm>
            <a:off x="366077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9" name="Line 542"/>
          <p:cNvSpPr>
            <a:spLocks noChangeShapeType="1"/>
          </p:cNvSpPr>
          <p:nvPr/>
        </p:nvSpPr>
        <p:spPr bwMode="auto">
          <a:xfrm>
            <a:off x="387667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0" name="Line 543"/>
          <p:cNvSpPr>
            <a:spLocks noChangeShapeType="1"/>
          </p:cNvSpPr>
          <p:nvPr/>
        </p:nvSpPr>
        <p:spPr bwMode="auto">
          <a:xfrm>
            <a:off x="409257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1" name="Line 544"/>
          <p:cNvSpPr>
            <a:spLocks noChangeShapeType="1"/>
          </p:cNvSpPr>
          <p:nvPr/>
        </p:nvSpPr>
        <p:spPr bwMode="auto">
          <a:xfrm>
            <a:off x="430847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2" name="Line 545"/>
          <p:cNvSpPr>
            <a:spLocks noChangeShapeType="1"/>
          </p:cNvSpPr>
          <p:nvPr/>
        </p:nvSpPr>
        <p:spPr bwMode="auto">
          <a:xfrm>
            <a:off x="4513602"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3" name="Line 546"/>
          <p:cNvSpPr>
            <a:spLocks noChangeShapeType="1"/>
          </p:cNvSpPr>
          <p:nvPr/>
        </p:nvSpPr>
        <p:spPr bwMode="auto">
          <a:xfrm>
            <a:off x="4715670"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4" name="Line 547"/>
          <p:cNvSpPr>
            <a:spLocks noChangeShapeType="1"/>
          </p:cNvSpPr>
          <p:nvPr/>
        </p:nvSpPr>
        <p:spPr bwMode="auto">
          <a:xfrm>
            <a:off x="49514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5" name="Line 553"/>
          <p:cNvSpPr>
            <a:spLocks noChangeShapeType="1"/>
          </p:cNvSpPr>
          <p:nvPr/>
        </p:nvSpPr>
        <p:spPr bwMode="auto">
          <a:xfrm>
            <a:off x="1787525"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6" name="Line 555"/>
          <p:cNvSpPr>
            <a:spLocks noChangeShapeType="1"/>
          </p:cNvSpPr>
          <p:nvPr/>
        </p:nvSpPr>
        <p:spPr bwMode="auto">
          <a:xfrm>
            <a:off x="1787525" y="6850063"/>
            <a:ext cx="3132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7" name="Line 556"/>
          <p:cNvSpPr>
            <a:spLocks noChangeShapeType="1"/>
          </p:cNvSpPr>
          <p:nvPr/>
        </p:nvSpPr>
        <p:spPr bwMode="auto">
          <a:xfrm>
            <a:off x="203993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8" name="Line 557"/>
          <p:cNvSpPr>
            <a:spLocks noChangeShapeType="1"/>
          </p:cNvSpPr>
          <p:nvPr/>
        </p:nvSpPr>
        <p:spPr bwMode="auto">
          <a:xfrm>
            <a:off x="225583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9" name="Line 558"/>
          <p:cNvSpPr>
            <a:spLocks noChangeShapeType="1"/>
          </p:cNvSpPr>
          <p:nvPr/>
        </p:nvSpPr>
        <p:spPr bwMode="auto">
          <a:xfrm>
            <a:off x="247173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0" name="Line 559"/>
          <p:cNvSpPr>
            <a:spLocks noChangeShapeType="1"/>
          </p:cNvSpPr>
          <p:nvPr/>
        </p:nvSpPr>
        <p:spPr bwMode="auto">
          <a:xfrm>
            <a:off x="2689225"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1" name="Line 560"/>
          <p:cNvSpPr>
            <a:spLocks noChangeShapeType="1"/>
          </p:cNvSpPr>
          <p:nvPr/>
        </p:nvSpPr>
        <p:spPr bwMode="auto">
          <a:xfrm>
            <a:off x="286861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2" name="Line 561"/>
          <p:cNvSpPr>
            <a:spLocks noChangeShapeType="1"/>
          </p:cNvSpPr>
          <p:nvPr/>
        </p:nvSpPr>
        <p:spPr bwMode="auto">
          <a:xfrm>
            <a:off x="308451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3" name="Line 562"/>
          <p:cNvSpPr>
            <a:spLocks noChangeShapeType="1"/>
          </p:cNvSpPr>
          <p:nvPr/>
        </p:nvSpPr>
        <p:spPr bwMode="auto">
          <a:xfrm>
            <a:off x="328453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4" name="Line 563"/>
          <p:cNvSpPr>
            <a:spLocks noChangeShapeType="1"/>
          </p:cNvSpPr>
          <p:nvPr/>
        </p:nvSpPr>
        <p:spPr bwMode="auto">
          <a:xfrm>
            <a:off x="348138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5" name="Line 564"/>
          <p:cNvSpPr>
            <a:spLocks noChangeShapeType="1"/>
          </p:cNvSpPr>
          <p:nvPr/>
        </p:nvSpPr>
        <p:spPr bwMode="auto">
          <a:xfrm>
            <a:off x="369728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6" name="Line 565"/>
          <p:cNvSpPr>
            <a:spLocks noChangeShapeType="1"/>
          </p:cNvSpPr>
          <p:nvPr/>
        </p:nvSpPr>
        <p:spPr bwMode="auto">
          <a:xfrm>
            <a:off x="391318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7" name="Line 566"/>
          <p:cNvSpPr>
            <a:spLocks noChangeShapeType="1"/>
          </p:cNvSpPr>
          <p:nvPr/>
        </p:nvSpPr>
        <p:spPr bwMode="auto">
          <a:xfrm>
            <a:off x="412908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8" name="Line 567"/>
          <p:cNvSpPr>
            <a:spLocks noChangeShapeType="1"/>
          </p:cNvSpPr>
          <p:nvPr/>
        </p:nvSpPr>
        <p:spPr bwMode="auto">
          <a:xfrm>
            <a:off x="434498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9" name="Line 568"/>
          <p:cNvSpPr>
            <a:spLocks noChangeShapeType="1"/>
          </p:cNvSpPr>
          <p:nvPr/>
        </p:nvSpPr>
        <p:spPr bwMode="auto">
          <a:xfrm>
            <a:off x="4524375"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0" name="Line 569"/>
          <p:cNvSpPr>
            <a:spLocks noChangeShapeType="1"/>
          </p:cNvSpPr>
          <p:nvPr/>
        </p:nvSpPr>
        <p:spPr bwMode="auto">
          <a:xfrm>
            <a:off x="4740275"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1" name="Line 570"/>
          <p:cNvSpPr>
            <a:spLocks noChangeShapeType="1"/>
          </p:cNvSpPr>
          <p:nvPr/>
        </p:nvSpPr>
        <p:spPr bwMode="auto">
          <a:xfrm>
            <a:off x="4956175"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2" name="Line 576"/>
          <p:cNvSpPr>
            <a:spLocks noChangeShapeType="1"/>
          </p:cNvSpPr>
          <p:nvPr/>
        </p:nvSpPr>
        <p:spPr bwMode="auto">
          <a:xfrm>
            <a:off x="1824038"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3" name="Line 577"/>
          <p:cNvSpPr>
            <a:spLocks noChangeShapeType="1"/>
          </p:cNvSpPr>
          <p:nvPr/>
        </p:nvSpPr>
        <p:spPr bwMode="auto">
          <a:xfrm>
            <a:off x="1824038" y="1917700"/>
            <a:ext cx="3132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4" name="Text Box 578"/>
          <p:cNvSpPr txBox="1">
            <a:spLocks noChangeArrowheads="1"/>
          </p:cNvSpPr>
          <p:nvPr/>
        </p:nvSpPr>
        <p:spPr bwMode="auto">
          <a:xfrm rot="16200000">
            <a:off x="1981186"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5" name="Text Box 579"/>
          <p:cNvSpPr txBox="1">
            <a:spLocks noChangeArrowheads="1"/>
          </p:cNvSpPr>
          <p:nvPr/>
        </p:nvSpPr>
        <p:spPr bwMode="auto">
          <a:xfrm rot="16200000">
            <a:off x="1757174" y="65899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6" name="Text Box 584"/>
          <p:cNvSpPr txBox="1">
            <a:spLocks noChangeArrowheads="1"/>
          </p:cNvSpPr>
          <p:nvPr/>
        </p:nvSpPr>
        <p:spPr bwMode="auto">
          <a:xfrm rot="16200000">
            <a:off x="4300578" y="315661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7" name="Text Box 585"/>
          <p:cNvSpPr txBox="1">
            <a:spLocks noChangeArrowheads="1"/>
          </p:cNvSpPr>
          <p:nvPr/>
        </p:nvSpPr>
        <p:spPr bwMode="auto">
          <a:xfrm rot="16200000">
            <a:off x="2435264" y="315943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8" name="Text Box 586"/>
          <p:cNvSpPr txBox="1">
            <a:spLocks noChangeArrowheads="1"/>
          </p:cNvSpPr>
          <p:nvPr/>
        </p:nvSpPr>
        <p:spPr bwMode="auto">
          <a:xfrm rot="16200000">
            <a:off x="3242509" y="31712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9" name="Text Box 587"/>
          <p:cNvSpPr txBox="1">
            <a:spLocks noChangeArrowheads="1"/>
          </p:cNvSpPr>
          <p:nvPr/>
        </p:nvSpPr>
        <p:spPr bwMode="auto">
          <a:xfrm rot="16200000">
            <a:off x="4095790" y="31695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0" name="Text Box 588"/>
          <p:cNvSpPr txBox="1">
            <a:spLocks noChangeArrowheads="1"/>
          </p:cNvSpPr>
          <p:nvPr/>
        </p:nvSpPr>
        <p:spPr bwMode="auto">
          <a:xfrm rot="16200000">
            <a:off x="2843252" y="3164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1" name="Text Box 590"/>
          <p:cNvSpPr txBox="1">
            <a:spLocks noChangeArrowheads="1"/>
          </p:cNvSpPr>
          <p:nvPr/>
        </p:nvSpPr>
        <p:spPr bwMode="auto">
          <a:xfrm rot="16200000">
            <a:off x="4706978" y="31662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2" name="Text Box 591"/>
          <p:cNvSpPr txBox="1">
            <a:spLocks noChangeArrowheads="1"/>
          </p:cNvSpPr>
          <p:nvPr/>
        </p:nvSpPr>
        <p:spPr bwMode="auto">
          <a:xfrm rot="16200000">
            <a:off x="3044637" y="317451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3" name="Text Box 593"/>
          <p:cNvSpPr txBox="1">
            <a:spLocks noChangeArrowheads="1"/>
          </p:cNvSpPr>
          <p:nvPr/>
        </p:nvSpPr>
        <p:spPr bwMode="auto">
          <a:xfrm rot="16200000">
            <a:off x="3873486" y="31752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4" name="Text Box 600"/>
          <p:cNvSpPr txBox="1">
            <a:spLocks noChangeArrowheads="1"/>
          </p:cNvSpPr>
          <p:nvPr/>
        </p:nvSpPr>
        <p:spPr bwMode="auto">
          <a:xfrm rot="16200000">
            <a:off x="1792327" y="314276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5"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4176" name="Text Box 594"/>
          <p:cNvSpPr txBox="1">
            <a:spLocks noChangeArrowheads="1"/>
          </p:cNvSpPr>
          <p:nvPr/>
        </p:nvSpPr>
        <p:spPr bwMode="auto">
          <a:xfrm rot="16200000">
            <a:off x="3445709" y="31728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7" name="Text Box 594"/>
          <p:cNvSpPr txBox="1">
            <a:spLocks noChangeArrowheads="1"/>
          </p:cNvSpPr>
          <p:nvPr/>
        </p:nvSpPr>
        <p:spPr bwMode="auto">
          <a:xfrm rot="16200000">
            <a:off x="3651855" y="31609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8" name="Text Box 594"/>
          <p:cNvSpPr txBox="1">
            <a:spLocks noChangeArrowheads="1"/>
          </p:cNvSpPr>
          <p:nvPr/>
        </p:nvSpPr>
        <p:spPr bwMode="auto">
          <a:xfrm rot="16200000">
            <a:off x="1997681" y="315383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9" name="Text Box 594"/>
          <p:cNvSpPr txBox="1">
            <a:spLocks noChangeArrowheads="1"/>
          </p:cNvSpPr>
          <p:nvPr/>
        </p:nvSpPr>
        <p:spPr bwMode="auto">
          <a:xfrm rot="16200000">
            <a:off x="2635236" y="31695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0" name="Text Box 579"/>
          <p:cNvSpPr txBox="1">
            <a:spLocks noChangeArrowheads="1"/>
          </p:cNvSpPr>
          <p:nvPr/>
        </p:nvSpPr>
        <p:spPr bwMode="auto">
          <a:xfrm rot="16200000">
            <a:off x="2174687" y="65899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1" name="Text Box 579"/>
          <p:cNvSpPr txBox="1">
            <a:spLocks noChangeArrowheads="1"/>
          </p:cNvSpPr>
          <p:nvPr/>
        </p:nvSpPr>
        <p:spPr bwMode="auto">
          <a:xfrm rot="16200000">
            <a:off x="2408278" y="6602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2" name="Text Box 579"/>
          <p:cNvSpPr txBox="1">
            <a:spLocks noChangeArrowheads="1"/>
          </p:cNvSpPr>
          <p:nvPr/>
        </p:nvSpPr>
        <p:spPr bwMode="auto">
          <a:xfrm rot="16200000">
            <a:off x="3204181" y="659149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3" name="Text Box 579"/>
          <p:cNvSpPr txBox="1">
            <a:spLocks noChangeArrowheads="1"/>
          </p:cNvSpPr>
          <p:nvPr/>
        </p:nvSpPr>
        <p:spPr bwMode="auto">
          <a:xfrm rot="16200000">
            <a:off x="3412370"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5" name="Text Box 579"/>
          <p:cNvSpPr txBox="1">
            <a:spLocks noChangeArrowheads="1"/>
          </p:cNvSpPr>
          <p:nvPr/>
        </p:nvSpPr>
        <p:spPr bwMode="auto">
          <a:xfrm rot="16200000">
            <a:off x="4056103" y="65923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6" name="Text Box 579"/>
          <p:cNvSpPr txBox="1">
            <a:spLocks noChangeArrowheads="1"/>
          </p:cNvSpPr>
          <p:nvPr/>
        </p:nvSpPr>
        <p:spPr bwMode="auto">
          <a:xfrm rot="16200000">
            <a:off x="4453206" y="659785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7" name="Text Box 579"/>
          <p:cNvSpPr txBox="1">
            <a:spLocks noChangeArrowheads="1"/>
          </p:cNvSpPr>
          <p:nvPr/>
        </p:nvSpPr>
        <p:spPr bwMode="auto">
          <a:xfrm rot="16200000">
            <a:off x="4676021" y="65923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8" name="Text Box 590"/>
          <p:cNvSpPr txBox="1">
            <a:spLocks noChangeArrowheads="1"/>
          </p:cNvSpPr>
          <p:nvPr/>
        </p:nvSpPr>
        <p:spPr bwMode="auto">
          <a:xfrm rot="16200000">
            <a:off x="2223845" y="315228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9" name="Text Box 584"/>
          <p:cNvSpPr txBox="1">
            <a:spLocks noChangeArrowheads="1"/>
          </p:cNvSpPr>
          <p:nvPr/>
        </p:nvSpPr>
        <p:spPr bwMode="auto">
          <a:xfrm rot="16200000">
            <a:off x="4493459" y="316252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3" name="Text Box 579"/>
          <p:cNvSpPr txBox="1">
            <a:spLocks noChangeArrowheads="1"/>
          </p:cNvSpPr>
          <p:nvPr/>
        </p:nvSpPr>
        <p:spPr bwMode="auto">
          <a:xfrm rot="16200000">
            <a:off x="4262251" y="6593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4" name="Text Box 579"/>
          <p:cNvSpPr txBox="1">
            <a:spLocks noChangeArrowheads="1"/>
          </p:cNvSpPr>
          <p:nvPr/>
        </p:nvSpPr>
        <p:spPr bwMode="auto">
          <a:xfrm rot="16200000">
            <a:off x="2597136" y="658989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5" name="Text Box 579"/>
          <p:cNvSpPr txBox="1">
            <a:spLocks noChangeArrowheads="1"/>
          </p:cNvSpPr>
          <p:nvPr/>
        </p:nvSpPr>
        <p:spPr bwMode="auto">
          <a:xfrm rot="16200000">
            <a:off x="3004384" y="66010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6" name="Text Box 579"/>
          <p:cNvSpPr txBox="1">
            <a:spLocks noChangeArrowheads="1"/>
          </p:cNvSpPr>
          <p:nvPr/>
        </p:nvSpPr>
        <p:spPr bwMode="auto">
          <a:xfrm rot="16200000">
            <a:off x="2800389" y="6602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7" name="Text Box 579"/>
          <p:cNvSpPr txBox="1">
            <a:spLocks noChangeArrowheads="1"/>
          </p:cNvSpPr>
          <p:nvPr/>
        </p:nvSpPr>
        <p:spPr bwMode="auto">
          <a:xfrm rot="16200000">
            <a:off x="3632013"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8" name="Text Box 579"/>
          <p:cNvSpPr txBox="1">
            <a:spLocks noChangeArrowheads="1"/>
          </p:cNvSpPr>
          <p:nvPr/>
        </p:nvSpPr>
        <p:spPr bwMode="auto">
          <a:xfrm rot="16200000">
            <a:off x="3850522" y="6593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8" name="Rechteck 267"/>
          <p:cNvSpPr/>
          <p:nvPr/>
        </p:nvSpPr>
        <p:spPr>
          <a:xfrm>
            <a:off x="1831977" y="1714745"/>
            <a:ext cx="3138608" cy="207839"/>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269" name="Rechteck 268"/>
          <p:cNvSpPr/>
          <p:nvPr/>
        </p:nvSpPr>
        <p:spPr>
          <a:xfrm>
            <a:off x="1781163" y="6849210"/>
            <a:ext cx="3177165" cy="265965"/>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spTree>
    <p:extLst>
      <p:ext uri="{BB962C8B-B14F-4D97-AF65-F5344CB8AC3E}">
        <p14:creationId xmlns:p14="http://schemas.microsoft.com/office/powerpoint/2010/main" val="24176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96863" y="611188"/>
            <a:ext cx="16818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dirty="0"/>
              <a:t>Anschlussfeld in xx:</a:t>
            </a:r>
          </a:p>
        </p:txBody>
      </p:sp>
      <p:sp>
        <p:nvSpPr>
          <p:cNvPr id="4099" name="Rectangle 205"/>
          <p:cNvSpPr>
            <a:spLocks noChangeArrowheads="1"/>
          </p:cNvSpPr>
          <p:nvPr/>
        </p:nvSpPr>
        <p:spPr bwMode="auto">
          <a:xfrm>
            <a:off x="692696" y="3422650"/>
            <a:ext cx="5372099"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grpSp>
        <p:nvGrpSpPr>
          <p:cNvPr id="4100" name="Group 206"/>
          <p:cNvGrpSpPr>
            <a:grpSpLocks/>
          </p:cNvGrpSpPr>
          <p:nvPr/>
        </p:nvGrpSpPr>
        <p:grpSpPr bwMode="auto">
          <a:xfrm>
            <a:off x="839763" y="3608388"/>
            <a:ext cx="127000" cy="1498600"/>
            <a:chOff x="620" y="1713"/>
            <a:chExt cx="80" cy="944"/>
          </a:xfrm>
        </p:grpSpPr>
        <p:sp>
          <p:nvSpPr>
            <p:cNvPr id="4353"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4"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5"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6"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7"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8"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9"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0"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1"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2"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63"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1" name="Group 218"/>
          <p:cNvGrpSpPr>
            <a:grpSpLocks/>
          </p:cNvGrpSpPr>
          <p:nvPr/>
        </p:nvGrpSpPr>
        <p:grpSpPr bwMode="auto">
          <a:xfrm>
            <a:off x="1042963" y="3608388"/>
            <a:ext cx="127000" cy="1498600"/>
            <a:chOff x="620" y="1713"/>
            <a:chExt cx="80" cy="944"/>
          </a:xfrm>
        </p:grpSpPr>
        <p:sp>
          <p:nvSpPr>
            <p:cNvPr id="4342" name="Rectangle 21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3" name="Oval 22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4" name="Oval 22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5" name="Oval 22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6" name="Oval 22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7" name="Oval 22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8" name="Oval 22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9" name="Oval 22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0" name="Oval 22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1" name="Oval 22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52" name="Oval 22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2" name="Group 230"/>
          <p:cNvGrpSpPr>
            <a:grpSpLocks/>
          </p:cNvGrpSpPr>
          <p:nvPr/>
        </p:nvGrpSpPr>
        <p:grpSpPr bwMode="auto">
          <a:xfrm>
            <a:off x="1258863" y="3608388"/>
            <a:ext cx="127000" cy="1498600"/>
            <a:chOff x="620" y="1713"/>
            <a:chExt cx="80" cy="944"/>
          </a:xfrm>
        </p:grpSpPr>
        <p:sp>
          <p:nvSpPr>
            <p:cNvPr id="4331"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2"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3"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4"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5"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6"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7"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8"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9"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0"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41"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3" name="Group 242"/>
          <p:cNvGrpSpPr>
            <a:grpSpLocks/>
          </p:cNvGrpSpPr>
          <p:nvPr/>
        </p:nvGrpSpPr>
        <p:grpSpPr bwMode="auto">
          <a:xfrm>
            <a:off x="1463651" y="3608388"/>
            <a:ext cx="127000" cy="1498600"/>
            <a:chOff x="620" y="1713"/>
            <a:chExt cx="80" cy="944"/>
          </a:xfrm>
        </p:grpSpPr>
        <p:sp>
          <p:nvSpPr>
            <p:cNvPr id="4320" name="Rectangle 24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1" name="Oval 24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2" name="Oval 24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3" name="Oval 24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4" name="Oval 24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5" name="Oval 24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6" name="Oval 24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7" name="Oval 25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8" name="Oval 25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29" name="Oval 25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30" name="Oval 25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4" name="Group 254"/>
          <p:cNvGrpSpPr>
            <a:grpSpLocks/>
          </p:cNvGrpSpPr>
          <p:nvPr/>
        </p:nvGrpSpPr>
        <p:grpSpPr bwMode="auto">
          <a:xfrm>
            <a:off x="1655738" y="3608388"/>
            <a:ext cx="127000" cy="1498600"/>
            <a:chOff x="620" y="1713"/>
            <a:chExt cx="80" cy="944"/>
          </a:xfrm>
        </p:grpSpPr>
        <p:sp>
          <p:nvSpPr>
            <p:cNvPr id="4309" name="Rectangle 25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0" name="Oval 25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1" name="Oval 25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2" name="Oval 25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3" name="Oval 25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4" name="Oval 26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5" name="Oval 26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6" name="Oval 26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7" name="Oval 26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8" name="Oval 26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19" name="Oval 26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5" name="Group 266"/>
          <p:cNvGrpSpPr>
            <a:grpSpLocks/>
          </p:cNvGrpSpPr>
          <p:nvPr/>
        </p:nvGrpSpPr>
        <p:grpSpPr bwMode="auto">
          <a:xfrm>
            <a:off x="1852588" y="3608388"/>
            <a:ext cx="127000" cy="1498600"/>
            <a:chOff x="620" y="1713"/>
            <a:chExt cx="80" cy="944"/>
          </a:xfrm>
        </p:grpSpPr>
        <p:sp>
          <p:nvSpPr>
            <p:cNvPr id="4298"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9"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0"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1"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2"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3"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4"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5"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6"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7"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08"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6" name="Group 278"/>
          <p:cNvGrpSpPr>
            <a:grpSpLocks/>
          </p:cNvGrpSpPr>
          <p:nvPr/>
        </p:nvGrpSpPr>
        <p:grpSpPr bwMode="auto">
          <a:xfrm>
            <a:off x="2051026" y="3608388"/>
            <a:ext cx="127000" cy="1498600"/>
            <a:chOff x="620" y="1713"/>
            <a:chExt cx="80" cy="944"/>
          </a:xfrm>
        </p:grpSpPr>
        <p:sp>
          <p:nvSpPr>
            <p:cNvPr id="4287"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8"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9"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0"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1"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2"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3"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4"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5"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6"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97"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7" name="Group 290"/>
          <p:cNvGrpSpPr>
            <a:grpSpLocks/>
          </p:cNvGrpSpPr>
          <p:nvPr/>
        </p:nvGrpSpPr>
        <p:grpSpPr bwMode="auto">
          <a:xfrm>
            <a:off x="2266926" y="3608388"/>
            <a:ext cx="127000" cy="1498600"/>
            <a:chOff x="620" y="1713"/>
            <a:chExt cx="80" cy="944"/>
          </a:xfrm>
        </p:grpSpPr>
        <p:sp>
          <p:nvSpPr>
            <p:cNvPr id="4276"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7"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8"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9"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0"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1"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2"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3"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4"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5"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86"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8" name="Group 302"/>
          <p:cNvGrpSpPr>
            <a:grpSpLocks/>
          </p:cNvGrpSpPr>
          <p:nvPr/>
        </p:nvGrpSpPr>
        <p:grpSpPr bwMode="auto">
          <a:xfrm>
            <a:off x="2482826" y="3608388"/>
            <a:ext cx="127000" cy="1498600"/>
            <a:chOff x="620" y="1713"/>
            <a:chExt cx="80" cy="944"/>
          </a:xfrm>
        </p:grpSpPr>
        <p:sp>
          <p:nvSpPr>
            <p:cNvPr id="4265"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6"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7"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8"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9"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0"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1"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2"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3"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4"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75"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09" name="Group 314"/>
          <p:cNvGrpSpPr>
            <a:grpSpLocks/>
          </p:cNvGrpSpPr>
          <p:nvPr/>
        </p:nvGrpSpPr>
        <p:grpSpPr bwMode="auto">
          <a:xfrm>
            <a:off x="2698726" y="3608388"/>
            <a:ext cx="127000" cy="1498600"/>
            <a:chOff x="620" y="1713"/>
            <a:chExt cx="80" cy="944"/>
          </a:xfrm>
        </p:grpSpPr>
        <p:sp>
          <p:nvSpPr>
            <p:cNvPr id="4254"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5"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6"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7"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8"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9"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0"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1"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2"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3"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64"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0" name="Group 326"/>
          <p:cNvGrpSpPr>
            <a:grpSpLocks/>
          </p:cNvGrpSpPr>
          <p:nvPr/>
        </p:nvGrpSpPr>
        <p:grpSpPr bwMode="auto">
          <a:xfrm>
            <a:off x="2914626" y="3608388"/>
            <a:ext cx="127000" cy="1498600"/>
            <a:chOff x="620" y="1713"/>
            <a:chExt cx="80" cy="944"/>
          </a:xfrm>
        </p:grpSpPr>
        <p:sp>
          <p:nvSpPr>
            <p:cNvPr id="4243" name="Rectangle 32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4" name="Oval 32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5" name="Oval 32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6" name="Oval 33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7" name="Oval 33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8" name="Oval 33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9" name="Oval 33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0" name="Oval 33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1" name="Oval 33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2" name="Oval 33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53" name="Oval 33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1" name="Group 338"/>
          <p:cNvGrpSpPr>
            <a:grpSpLocks/>
          </p:cNvGrpSpPr>
          <p:nvPr/>
        </p:nvGrpSpPr>
        <p:grpSpPr bwMode="auto">
          <a:xfrm>
            <a:off x="3132113" y="3608388"/>
            <a:ext cx="127000" cy="1498600"/>
            <a:chOff x="620" y="1713"/>
            <a:chExt cx="80" cy="944"/>
          </a:xfrm>
        </p:grpSpPr>
        <p:sp>
          <p:nvSpPr>
            <p:cNvPr id="4232" name="Rectangle 33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3" name="Oval 34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4" name="Oval 34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5" name="Oval 34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6" name="Oval 34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7" name="Oval 34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8" name="Oval 34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9" name="Oval 34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0" name="Oval 34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1" name="Oval 34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42" name="Oval 34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12" name="Group 350"/>
          <p:cNvGrpSpPr>
            <a:grpSpLocks/>
          </p:cNvGrpSpPr>
          <p:nvPr/>
        </p:nvGrpSpPr>
        <p:grpSpPr bwMode="auto">
          <a:xfrm>
            <a:off x="3328963" y="3608388"/>
            <a:ext cx="127000" cy="1498600"/>
            <a:chOff x="620" y="1713"/>
            <a:chExt cx="80" cy="944"/>
          </a:xfrm>
        </p:grpSpPr>
        <p:sp>
          <p:nvSpPr>
            <p:cNvPr id="4221" name="Rectangle 35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2" name="Oval 35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3" name="Oval 35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4" name="Oval 35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5" name="Oval 35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6" name="Oval 35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7" name="Oval 35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8" name="Oval 35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9" name="Oval 35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0" name="Oval 36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31" name="Oval 36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4113" name="Text Box 362"/>
          <p:cNvSpPr txBox="1">
            <a:spLocks noChangeArrowheads="1"/>
          </p:cNvSpPr>
          <p:nvPr/>
        </p:nvSpPr>
        <p:spPr bwMode="auto">
          <a:xfrm>
            <a:off x="769913" y="5092700"/>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a:t>
            </a:r>
          </a:p>
        </p:txBody>
      </p:sp>
      <p:sp>
        <p:nvSpPr>
          <p:cNvPr id="4114" name="Text Box 363"/>
          <p:cNvSpPr txBox="1">
            <a:spLocks noChangeArrowheads="1"/>
          </p:cNvSpPr>
          <p:nvPr/>
        </p:nvSpPr>
        <p:spPr bwMode="auto">
          <a:xfrm>
            <a:off x="971526"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2</a:t>
            </a:r>
          </a:p>
        </p:txBody>
      </p:sp>
      <p:sp>
        <p:nvSpPr>
          <p:cNvPr id="4115" name="Text Box 364"/>
          <p:cNvSpPr txBox="1">
            <a:spLocks noChangeArrowheads="1"/>
          </p:cNvSpPr>
          <p:nvPr/>
        </p:nvSpPr>
        <p:spPr bwMode="auto">
          <a:xfrm>
            <a:off x="1187426"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3</a:t>
            </a:r>
          </a:p>
        </p:txBody>
      </p:sp>
      <p:sp>
        <p:nvSpPr>
          <p:cNvPr id="4116" name="Text Box 365"/>
          <p:cNvSpPr txBox="1">
            <a:spLocks noChangeArrowheads="1"/>
          </p:cNvSpPr>
          <p:nvPr/>
        </p:nvSpPr>
        <p:spPr bwMode="auto">
          <a:xfrm>
            <a:off x="1403326" y="5084763"/>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4</a:t>
            </a:r>
          </a:p>
        </p:txBody>
      </p:sp>
      <p:sp>
        <p:nvSpPr>
          <p:cNvPr id="4117" name="Text Box 366"/>
          <p:cNvSpPr txBox="1">
            <a:spLocks noChangeArrowheads="1"/>
          </p:cNvSpPr>
          <p:nvPr/>
        </p:nvSpPr>
        <p:spPr bwMode="auto">
          <a:xfrm>
            <a:off x="1763688"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6</a:t>
            </a:r>
          </a:p>
        </p:txBody>
      </p:sp>
      <p:sp>
        <p:nvSpPr>
          <p:cNvPr id="4118" name="Text Box 367"/>
          <p:cNvSpPr txBox="1">
            <a:spLocks noChangeArrowheads="1"/>
          </p:cNvSpPr>
          <p:nvPr/>
        </p:nvSpPr>
        <p:spPr bwMode="auto">
          <a:xfrm>
            <a:off x="1582713"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5</a:t>
            </a:r>
          </a:p>
        </p:txBody>
      </p:sp>
      <p:sp>
        <p:nvSpPr>
          <p:cNvPr id="4119" name="Text Box 368"/>
          <p:cNvSpPr txBox="1">
            <a:spLocks noChangeArrowheads="1"/>
          </p:cNvSpPr>
          <p:nvPr/>
        </p:nvSpPr>
        <p:spPr bwMode="auto">
          <a:xfrm>
            <a:off x="1979588"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7</a:t>
            </a:r>
          </a:p>
        </p:txBody>
      </p:sp>
      <p:sp>
        <p:nvSpPr>
          <p:cNvPr id="4120" name="Text Box 369"/>
          <p:cNvSpPr txBox="1">
            <a:spLocks noChangeArrowheads="1"/>
          </p:cNvSpPr>
          <p:nvPr/>
        </p:nvSpPr>
        <p:spPr bwMode="auto">
          <a:xfrm>
            <a:off x="2195488"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8</a:t>
            </a:r>
          </a:p>
        </p:txBody>
      </p:sp>
      <p:sp>
        <p:nvSpPr>
          <p:cNvPr id="4121" name="Text Box 370"/>
          <p:cNvSpPr txBox="1">
            <a:spLocks noChangeArrowheads="1"/>
          </p:cNvSpPr>
          <p:nvPr/>
        </p:nvSpPr>
        <p:spPr bwMode="auto">
          <a:xfrm>
            <a:off x="2411388" y="5084763"/>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9</a:t>
            </a:r>
          </a:p>
        </p:txBody>
      </p:sp>
      <p:sp>
        <p:nvSpPr>
          <p:cNvPr id="4122" name="Text Box 371"/>
          <p:cNvSpPr txBox="1">
            <a:spLocks noChangeArrowheads="1"/>
          </p:cNvSpPr>
          <p:nvPr/>
        </p:nvSpPr>
        <p:spPr bwMode="auto">
          <a:xfrm>
            <a:off x="2590776"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10</a:t>
            </a:r>
          </a:p>
        </p:txBody>
      </p:sp>
      <p:sp>
        <p:nvSpPr>
          <p:cNvPr id="4123" name="Text Box 372"/>
          <p:cNvSpPr txBox="1">
            <a:spLocks noChangeArrowheads="1"/>
          </p:cNvSpPr>
          <p:nvPr/>
        </p:nvSpPr>
        <p:spPr bwMode="auto">
          <a:xfrm>
            <a:off x="2806676"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11</a:t>
            </a:r>
          </a:p>
        </p:txBody>
      </p:sp>
      <p:sp>
        <p:nvSpPr>
          <p:cNvPr id="4124" name="Text Box 373"/>
          <p:cNvSpPr txBox="1">
            <a:spLocks noChangeArrowheads="1"/>
          </p:cNvSpPr>
          <p:nvPr/>
        </p:nvSpPr>
        <p:spPr bwMode="auto">
          <a:xfrm>
            <a:off x="3022576"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12</a:t>
            </a:r>
          </a:p>
        </p:txBody>
      </p:sp>
      <p:sp>
        <p:nvSpPr>
          <p:cNvPr id="4125" name="Text Box 374"/>
          <p:cNvSpPr txBox="1">
            <a:spLocks noChangeArrowheads="1"/>
          </p:cNvSpPr>
          <p:nvPr/>
        </p:nvSpPr>
        <p:spPr bwMode="auto">
          <a:xfrm>
            <a:off x="3217838"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13</a:t>
            </a:r>
          </a:p>
        </p:txBody>
      </p:sp>
      <p:sp>
        <p:nvSpPr>
          <p:cNvPr id="4126" name="Text Box 375"/>
          <p:cNvSpPr txBox="1">
            <a:spLocks noChangeArrowheads="1"/>
          </p:cNvSpPr>
          <p:nvPr/>
        </p:nvSpPr>
        <p:spPr bwMode="auto">
          <a:xfrm>
            <a:off x="3419451"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14</a:t>
            </a:r>
          </a:p>
        </p:txBody>
      </p:sp>
      <p:grpSp>
        <p:nvGrpSpPr>
          <p:cNvPr id="4127" name="Group 376"/>
          <p:cNvGrpSpPr>
            <a:grpSpLocks/>
          </p:cNvGrpSpPr>
          <p:nvPr/>
        </p:nvGrpSpPr>
        <p:grpSpPr bwMode="auto">
          <a:xfrm>
            <a:off x="3527401" y="3608388"/>
            <a:ext cx="127000" cy="1498600"/>
            <a:chOff x="620" y="1713"/>
            <a:chExt cx="80" cy="944"/>
          </a:xfrm>
        </p:grpSpPr>
        <p:sp>
          <p:nvSpPr>
            <p:cNvPr id="4210" name="Rectangle 37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1" name="Oval 37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2" name="Oval 37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3" name="Oval 38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4" name="Oval 38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5" name="Oval 38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6" name="Oval 38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7" name="Oval 38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8" name="Oval 38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19" name="Oval 38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20" name="Oval 38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128" name="Group 388"/>
          <p:cNvGrpSpPr>
            <a:grpSpLocks/>
          </p:cNvGrpSpPr>
          <p:nvPr/>
        </p:nvGrpSpPr>
        <p:grpSpPr bwMode="auto">
          <a:xfrm>
            <a:off x="3724251" y="3608388"/>
            <a:ext cx="127000" cy="1498600"/>
            <a:chOff x="620" y="1713"/>
            <a:chExt cx="80" cy="944"/>
          </a:xfrm>
        </p:grpSpPr>
        <p:sp>
          <p:nvSpPr>
            <p:cNvPr id="4199" name="Rectangle 38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0" name="Oval 39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1" name="Oval 39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2" name="Oval 39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3" name="Oval 39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4" name="Oval 39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5" name="Oval 39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6" name="Oval 39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7" name="Oval 39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8" name="Oval 39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09" name="Oval 39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4129" name="Text Box 496"/>
          <p:cNvSpPr txBox="1">
            <a:spLocks noChangeArrowheads="1"/>
          </p:cNvSpPr>
          <p:nvPr/>
        </p:nvSpPr>
        <p:spPr bwMode="auto">
          <a:xfrm>
            <a:off x="3613126" y="5084763"/>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15</a:t>
            </a:r>
          </a:p>
        </p:txBody>
      </p:sp>
      <p:sp>
        <p:nvSpPr>
          <p:cNvPr id="4130" name="Line 533"/>
          <p:cNvSpPr>
            <a:spLocks noChangeShapeType="1"/>
          </p:cNvSpPr>
          <p:nvPr/>
        </p:nvSpPr>
        <p:spPr bwMode="auto">
          <a:xfrm>
            <a:off x="97946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1" name="Line 534"/>
          <p:cNvSpPr>
            <a:spLocks noChangeShapeType="1"/>
          </p:cNvSpPr>
          <p:nvPr/>
        </p:nvSpPr>
        <p:spPr bwMode="auto">
          <a:xfrm>
            <a:off x="119536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2" name="Line 535"/>
          <p:cNvSpPr>
            <a:spLocks noChangeShapeType="1"/>
          </p:cNvSpPr>
          <p:nvPr/>
        </p:nvSpPr>
        <p:spPr bwMode="auto">
          <a:xfrm>
            <a:off x="141126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3" name="Line 536"/>
          <p:cNvSpPr>
            <a:spLocks noChangeShapeType="1"/>
          </p:cNvSpPr>
          <p:nvPr/>
        </p:nvSpPr>
        <p:spPr bwMode="auto">
          <a:xfrm>
            <a:off x="1628751"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4" name="Line 537"/>
          <p:cNvSpPr>
            <a:spLocks noChangeShapeType="1"/>
          </p:cNvSpPr>
          <p:nvPr/>
        </p:nvSpPr>
        <p:spPr bwMode="auto">
          <a:xfrm>
            <a:off x="1808138"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5" name="Line 538"/>
          <p:cNvSpPr>
            <a:spLocks noChangeShapeType="1"/>
          </p:cNvSpPr>
          <p:nvPr/>
        </p:nvSpPr>
        <p:spPr bwMode="auto">
          <a:xfrm>
            <a:off x="2024038"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6" name="Line 539"/>
          <p:cNvSpPr>
            <a:spLocks noChangeShapeType="1"/>
          </p:cNvSpPr>
          <p:nvPr/>
        </p:nvSpPr>
        <p:spPr bwMode="auto">
          <a:xfrm>
            <a:off x="2239938"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7" name="Line 540"/>
          <p:cNvSpPr>
            <a:spLocks noChangeShapeType="1"/>
          </p:cNvSpPr>
          <p:nvPr/>
        </p:nvSpPr>
        <p:spPr bwMode="auto">
          <a:xfrm>
            <a:off x="24209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8" name="Line 541"/>
          <p:cNvSpPr>
            <a:spLocks noChangeShapeType="1"/>
          </p:cNvSpPr>
          <p:nvPr/>
        </p:nvSpPr>
        <p:spPr bwMode="auto">
          <a:xfrm>
            <a:off x="26368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9" name="Line 542"/>
          <p:cNvSpPr>
            <a:spLocks noChangeShapeType="1"/>
          </p:cNvSpPr>
          <p:nvPr/>
        </p:nvSpPr>
        <p:spPr bwMode="auto">
          <a:xfrm>
            <a:off x="28527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0" name="Line 543"/>
          <p:cNvSpPr>
            <a:spLocks noChangeShapeType="1"/>
          </p:cNvSpPr>
          <p:nvPr/>
        </p:nvSpPr>
        <p:spPr bwMode="auto">
          <a:xfrm>
            <a:off x="30686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1" name="Line 544"/>
          <p:cNvSpPr>
            <a:spLocks noChangeShapeType="1"/>
          </p:cNvSpPr>
          <p:nvPr/>
        </p:nvSpPr>
        <p:spPr bwMode="auto">
          <a:xfrm>
            <a:off x="328451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2" name="Line 545"/>
          <p:cNvSpPr>
            <a:spLocks noChangeShapeType="1"/>
          </p:cNvSpPr>
          <p:nvPr/>
        </p:nvSpPr>
        <p:spPr bwMode="auto">
          <a:xfrm>
            <a:off x="3489640"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3" name="Line 546"/>
          <p:cNvSpPr>
            <a:spLocks noChangeShapeType="1"/>
          </p:cNvSpPr>
          <p:nvPr/>
        </p:nvSpPr>
        <p:spPr bwMode="auto">
          <a:xfrm>
            <a:off x="3691708"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4" name="Line 547"/>
          <p:cNvSpPr>
            <a:spLocks noChangeShapeType="1"/>
          </p:cNvSpPr>
          <p:nvPr/>
        </p:nvSpPr>
        <p:spPr bwMode="auto">
          <a:xfrm>
            <a:off x="3927451"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5" name="Line 553"/>
          <p:cNvSpPr>
            <a:spLocks noChangeShapeType="1"/>
          </p:cNvSpPr>
          <p:nvPr/>
        </p:nvSpPr>
        <p:spPr bwMode="auto">
          <a:xfrm>
            <a:off x="763563" y="5337175"/>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6" name="Line 555"/>
          <p:cNvSpPr>
            <a:spLocks noChangeShapeType="1"/>
          </p:cNvSpPr>
          <p:nvPr/>
        </p:nvSpPr>
        <p:spPr bwMode="auto">
          <a:xfrm>
            <a:off x="763563" y="6850063"/>
            <a:ext cx="3132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7" name="Line 556"/>
          <p:cNvSpPr>
            <a:spLocks noChangeShapeType="1"/>
          </p:cNvSpPr>
          <p:nvPr/>
        </p:nvSpPr>
        <p:spPr bwMode="auto">
          <a:xfrm>
            <a:off x="101597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8" name="Line 557"/>
          <p:cNvSpPr>
            <a:spLocks noChangeShapeType="1"/>
          </p:cNvSpPr>
          <p:nvPr/>
        </p:nvSpPr>
        <p:spPr bwMode="auto">
          <a:xfrm>
            <a:off x="123187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9" name="Line 558"/>
          <p:cNvSpPr>
            <a:spLocks noChangeShapeType="1"/>
          </p:cNvSpPr>
          <p:nvPr/>
        </p:nvSpPr>
        <p:spPr bwMode="auto">
          <a:xfrm>
            <a:off x="144777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0" name="Line 559"/>
          <p:cNvSpPr>
            <a:spLocks noChangeShapeType="1"/>
          </p:cNvSpPr>
          <p:nvPr/>
        </p:nvSpPr>
        <p:spPr bwMode="auto">
          <a:xfrm>
            <a:off x="166526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1" name="Line 560"/>
          <p:cNvSpPr>
            <a:spLocks noChangeShapeType="1"/>
          </p:cNvSpPr>
          <p:nvPr/>
        </p:nvSpPr>
        <p:spPr bwMode="auto">
          <a:xfrm>
            <a:off x="1844651"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2" name="Line 561"/>
          <p:cNvSpPr>
            <a:spLocks noChangeShapeType="1"/>
          </p:cNvSpPr>
          <p:nvPr/>
        </p:nvSpPr>
        <p:spPr bwMode="auto">
          <a:xfrm>
            <a:off x="2060551"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3" name="Line 562"/>
          <p:cNvSpPr>
            <a:spLocks noChangeShapeType="1"/>
          </p:cNvSpPr>
          <p:nvPr/>
        </p:nvSpPr>
        <p:spPr bwMode="auto">
          <a:xfrm>
            <a:off x="226057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4" name="Line 563"/>
          <p:cNvSpPr>
            <a:spLocks noChangeShapeType="1"/>
          </p:cNvSpPr>
          <p:nvPr/>
        </p:nvSpPr>
        <p:spPr bwMode="auto">
          <a:xfrm>
            <a:off x="245742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5" name="Line 564"/>
          <p:cNvSpPr>
            <a:spLocks noChangeShapeType="1"/>
          </p:cNvSpPr>
          <p:nvPr/>
        </p:nvSpPr>
        <p:spPr bwMode="auto">
          <a:xfrm>
            <a:off x="267332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6" name="Line 565"/>
          <p:cNvSpPr>
            <a:spLocks noChangeShapeType="1"/>
          </p:cNvSpPr>
          <p:nvPr/>
        </p:nvSpPr>
        <p:spPr bwMode="auto">
          <a:xfrm>
            <a:off x="288922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7" name="Line 566"/>
          <p:cNvSpPr>
            <a:spLocks noChangeShapeType="1"/>
          </p:cNvSpPr>
          <p:nvPr/>
        </p:nvSpPr>
        <p:spPr bwMode="auto">
          <a:xfrm>
            <a:off x="310512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8" name="Line 567"/>
          <p:cNvSpPr>
            <a:spLocks noChangeShapeType="1"/>
          </p:cNvSpPr>
          <p:nvPr/>
        </p:nvSpPr>
        <p:spPr bwMode="auto">
          <a:xfrm>
            <a:off x="332102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9" name="Line 568"/>
          <p:cNvSpPr>
            <a:spLocks noChangeShapeType="1"/>
          </p:cNvSpPr>
          <p:nvPr/>
        </p:nvSpPr>
        <p:spPr bwMode="auto">
          <a:xfrm>
            <a:off x="350041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0" name="Line 569"/>
          <p:cNvSpPr>
            <a:spLocks noChangeShapeType="1"/>
          </p:cNvSpPr>
          <p:nvPr/>
        </p:nvSpPr>
        <p:spPr bwMode="auto">
          <a:xfrm>
            <a:off x="371631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1" name="Line 570"/>
          <p:cNvSpPr>
            <a:spLocks noChangeShapeType="1"/>
          </p:cNvSpPr>
          <p:nvPr/>
        </p:nvSpPr>
        <p:spPr bwMode="auto">
          <a:xfrm>
            <a:off x="3932213"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2" name="Line 576"/>
          <p:cNvSpPr>
            <a:spLocks noChangeShapeType="1"/>
          </p:cNvSpPr>
          <p:nvPr/>
        </p:nvSpPr>
        <p:spPr bwMode="auto">
          <a:xfrm>
            <a:off x="800076" y="19177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3" name="Line 577"/>
          <p:cNvSpPr>
            <a:spLocks noChangeShapeType="1"/>
          </p:cNvSpPr>
          <p:nvPr/>
        </p:nvSpPr>
        <p:spPr bwMode="auto">
          <a:xfrm>
            <a:off x="800076" y="1917700"/>
            <a:ext cx="3132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4" name="Text Box 578"/>
          <p:cNvSpPr txBox="1">
            <a:spLocks noChangeArrowheads="1"/>
          </p:cNvSpPr>
          <p:nvPr/>
        </p:nvSpPr>
        <p:spPr bwMode="auto">
          <a:xfrm rot="16200000">
            <a:off x="957224"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5" name="Text Box 579"/>
          <p:cNvSpPr txBox="1">
            <a:spLocks noChangeArrowheads="1"/>
          </p:cNvSpPr>
          <p:nvPr/>
        </p:nvSpPr>
        <p:spPr bwMode="auto">
          <a:xfrm rot="16200000">
            <a:off x="733212" y="65899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6" name="Text Box 584"/>
          <p:cNvSpPr txBox="1">
            <a:spLocks noChangeArrowheads="1"/>
          </p:cNvSpPr>
          <p:nvPr/>
        </p:nvSpPr>
        <p:spPr bwMode="auto">
          <a:xfrm rot="16200000">
            <a:off x="3276616" y="315661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7" name="Text Box 585"/>
          <p:cNvSpPr txBox="1">
            <a:spLocks noChangeArrowheads="1"/>
          </p:cNvSpPr>
          <p:nvPr/>
        </p:nvSpPr>
        <p:spPr bwMode="auto">
          <a:xfrm rot="16200000">
            <a:off x="1411302" y="315943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8" name="Text Box 586"/>
          <p:cNvSpPr txBox="1">
            <a:spLocks noChangeArrowheads="1"/>
          </p:cNvSpPr>
          <p:nvPr/>
        </p:nvSpPr>
        <p:spPr bwMode="auto">
          <a:xfrm rot="16200000">
            <a:off x="2218547" y="31712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69" name="Text Box 587"/>
          <p:cNvSpPr txBox="1">
            <a:spLocks noChangeArrowheads="1"/>
          </p:cNvSpPr>
          <p:nvPr/>
        </p:nvSpPr>
        <p:spPr bwMode="auto">
          <a:xfrm rot="16200000">
            <a:off x="3071828" y="31695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0" name="Text Box 588"/>
          <p:cNvSpPr txBox="1">
            <a:spLocks noChangeArrowheads="1"/>
          </p:cNvSpPr>
          <p:nvPr/>
        </p:nvSpPr>
        <p:spPr bwMode="auto">
          <a:xfrm rot="16200000">
            <a:off x="1819290" y="3164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1" name="Text Box 590"/>
          <p:cNvSpPr txBox="1">
            <a:spLocks noChangeArrowheads="1"/>
          </p:cNvSpPr>
          <p:nvPr/>
        </p:nvSpPr>
        <p:spPr bwMode="auto">
          <a:xfrm rot="16200000">
            <a:off x="3683016" y="316620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2" name="Text Box 591"/>
          <p:cNvSpPr txBox="1">
            <a:spLocks noChangeArrowheads="1"/>
          </p:cNvSpPr>
          <p:nvPr/>
        </p:nvSpPr>
        <p:spPr bwMode="auto">
          <a:xfrm rot="16200000">
            <a:off x="2020675" y="317451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3" name="Text Box 593"/>
          <p:cNvSpPr txBox="1">
            <a:spLocks noChangeArrowheads="1"/>
          </p:cNvSpPr>
          <p:nvPr/>
        </p:nvSpPr>
        <p:spPr bwMode="auto">
          <a:xfrm rot="16200000">
            <a:off x="2849524" y="317526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4" name="Text Box 600"/>
          <p:cNvSpPr txBox="1">
            <a:spLocks noChangeArrowheads="1"/>
          </p:cNvSpPr>
          <p:nvPr/>
        </p:nvSpPr>
        <p:spPr bwMode="auto">
          <a:xfrm rot="16200000">
            <a:off x="768365" y="314276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5" name="Text Box 679"/>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Anschlüsse und Stecker für xx</a:t>
            </a:r>
          </a:p>
        </p:txBody>
      </p:sp>
      <p:sp>
        <p:nvSpPr>
          <p:cNvPr id="4176" name="Text Box 594"/>
          <p:cNvSpPr txBox="1">
            <a:spLocks noChangeArrowheads="1"/>
          </p:cNvSpPr>
          <p:nvPr/>
        </p:nvSpPr>
        <p:spPr bwMode="auto">
          <a:xfrm rot="16200000">
            <a:off x="2421747" y="31728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7" name="Text Box 594"/>
          <p:cNvSpPr txBox="1">
            <a:spLocks noChangeArrowheads="1"/>
          </p:cNvSpPr>
          <p:nvPr/>
        </p:nvSpPr>
        <p:spPr bwMode="auto">
          <a:xfrm rot="16200000">
            <a:off x="2627893" y="316090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8" name="Text Box 594"/>
          <p:cNvSpPr txBox="1">
            <a:spLocks noChangeArrowheads="1"/>
          </p:cNvSpPr>
          <p:nvPr/>
        </p:nvSpPr>
        <p:spPr bwMode="auto">
          <a:xfrm rot="16200000">
            <a:off x="973719" y="315383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79" name="Text Box 594"/>
          <p:cNvSpPr txBox="1">
            <a:spLocks noChangeArrowheads="1"/>
          </p:cNvSpPr>
          <p:nvPr/>
        </p:nvSpPr>
        <p:spPr bwMode="auto">
          <a:xfrm rot="16200000">
            <a:off x="1611274" y="3169507"/>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0" name="Text Box 579"/>
          <p:cNvSpPr txBox="1">
            <a:spLocks noChangeArrowheads="1"/>
          </p:cNvSpPr>
          <p:nvPr/>
        </p:nvSpPr>
        <p:spPr bwMode="auto">
          <a:xfrm rot="16200000">
            <a:off x="1150725" y="658990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1" name="Text Box 579"/>
          <p:cNvSpPr txBox="1">
            <a:spLocks noChangeArrowheads="1"/>
          </p:cNvSpPr>
          <p:nvPr/>
        </p:nvSpPr>
        <p:spPr bwMode="auto">
          <a:xfrm rot="16200000">
            <a:off x="1384316" y="6602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2" name="Text Box 579"/>
          <p:cNvSpPr txBox="1">
            <a:spLocks noChangeArrowheads="1"/>
          </p:cNvSpPr>
          <p:nvPr/>
        </p:nvSpPr>
        <p:spPr bwMode="auto">
          <a:xfrm rot="16200000">
            <a:off x="2180219" y="659149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3" name="Text Box 579"/>
          <p:cNvSpPr txBox="1">
            <a:spLocks noChangeArrowheads="1"/>
          </p:cNvSpPr>
          <p:nvPr/>
        </p:nvSpPr>
        <p:spPr bwMode="auto">
          <a:xfrm rot="16200000">
            <a:off x="2388408"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5" name="Text Box 579"/>
          <p:cNvSpPr txBox="1">
            <a:spLocks noChangeArrowheads="1"/>
          </p:cNvSpPr>
          <p:nvPr/>
        </p:nvSpPr>
        <p:spPr bwMode="auto">
          <a:xfrm rot="16200000">
            <a:off x="3032141" y="659234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6" name="Text Box 579"/>
          <p:cNvSpPr txBox="1">
            <a:spLocks noChangeArrowheads="1"/>
          </p:cNvSpPr>
          <p:nvPr/>
        </p:nvSpPr>
        <p:spPr bwMode="auto">
          <a:xfrm rot="16200000">
            <a:off x="3429244" y="659785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7" name="Text Box 579"/>
          <p:cNvSpPr txBox="1">
            <a:spLocks noChangeArrowheads="1"/>
          </p:cNvSpPr>
          <p:nvPr/>
        </p:nvSpPr>
        <p:spPr bwMode="auto">
          <a:xfrm rot="16200000">
            <a:off x="3652059" y="659234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8" name="Text Box 590"/>
          <p:cNvSpPr txBox="1">
            <a:spLocks noChangeArrowheads="1"/>
          </p:cNvSpPr>
          <p:nvPr/>
        </p:nvSpPr>
        <p:spPr bwMode="auto">
          <a:xfrm rot="16200000">
            <a:off x="1199883" y="315228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89" name="Text Box 584"/>
          <p:cNvSpPr txBox="1">
            <a:spLocks noChangeArrowheads="1"/>
          </p:cNvSpPr>
          <p:nvPr/>
        </p:nvSpPr>
        <p:spPr bwMode="auto">
          <a:xfrm rot="16200000">
            <a:off x="3469497" y="316252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3" name="Text Box 579"/>
          <p:cNvSpPr txBox="1">
            <a:spLocks noChangeArrowheads="1"/>
          </p:cNvSpPr>
          <p:nvPr/>
        </p:nvSpPr>
        <p:spPr bwMode="auto">
          <a:xfrm rot="16200000">
            <a:off x="3238289" y="6593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4" name="Text Box 579"/>
          <p:cNvSpPr txBox="1">
            <a:spLocks noChangeArrowheads="1"/>
          </p:cNvSpPr>
          <p:nvPr/>
        </p:nvSpPr>
        <p:spPr bwMode="auto">
          <a:xfrm rot="16200000">
            <a:off x="1573174" y="658989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5" name="Text Box 579"/>
          <p:cNvSpPr txBox="1">
            <a:spLocks noChangeArrowheads="1"/>
          </p:cNvSpPr>
          <p:nvPr/>
        </p:nvSpPr>
        <p:spPr bwMode="auto">
          <a:xfrm rot="16200000">
            <a:off x="1980422" y="660103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6" name="Text Box 579"/>
          <p:cNvSpPr txBox="1">
            <a:spLocks noChangeArrowheads="1"/>
          </p:cNvSpPr>
          <p:nvPr/>
        </p:nvSpPr>
        <p:spPr bwMode="auto">
          <a:xfrm rot="16200000">
            <a:off x="1776427" y="660262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7" name="Text Box 579"/>
          <p:cNvSpPr txBox="1">
            <a:spLocks noChangeArrowheads="1"/>
          </p:cNvSpPr>
          <p:nvPr/>
        </p:nvSpPr>
        <p:spPr bwMode="auto">
          <a:xfrm rot="16200000">
            <a:off x="2608051" y="658513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8" name="Text Box 579"/>
          <p:cNvSpPr txBox="1">
            <a:spLocks noChangeArrowheads="1"/>
          </p:cNvSpPr>
          <p:nvPr/>
        </p:nvSpPr>
        <p:spPr bwMode="auto">
          <a:xfrm rot="16200000">
            <a:off x="2826560" y="659323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268" name="Rechteck 267"/>
          <p:cNvSpPr/>
          <p:nvPr/>
        </p:nvSpPr>
        <p:spPr>
          <a:xfrm>
            <a:off x="808015" y="1714745"/>
            <a:ext cx="5199552" cy="207839"/>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Kabelfarben</a:t>
            </a:r>
            <a:endParaRPr lang="de-CH" dirty="0"/>
          </a:p>
        </p:txBody>
      </p:sp>
      <p:sp>
        <p:nvSpPr>
          <p:cNvPr id="269" name="Rechteck 268"/>
          <p:cNvSpPr/>
          <p:nvPr/>
        </p:nvSpPr>
        <p:spPr>
          <a:xfrm>
            <a:off x="757201" y="6849210"/>
            <a:ext cx="5243450" cy="265965"/>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Funktionsbeschrieb</a:t>
            </a:r>
            <a:endParaRPr lang="de-CH" dirty="0"/>
          </a:p>
        </p:txBody>
      </p:sp>
      <p:grpSp>
        <p:nvGrpSpPr>
          <p:cNvPr id="266" name="Group 266"/>
          <p:cNvGrpSpPr>
            <a:grpSpLocks/>
          </p:cNvGrpSpPr>
          <p:nvPr/>
        </p:nvGrpSpPr>
        <p:grpSpPr bwMode="auto">
          <a:xfrm>
            <a:off x="3925788" y="3612906"/>
            <a:ext cx="127000" cy="1498600"/>
            <a:chOff x="620" y="1713"/>
            <a:chExt cx="80" cy="944"/>
          </a:xfrm>
        </p:grpSpPr>
        <p:sp>
          <p:nvSpPr>
            <p:cNvPr id="267" name="Rectangle 26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0" name="Oval 26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1" name="Oval 26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2" name="Oval 27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3" name="Oval 27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4" name="Oval 27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5" name="Oval 27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6" name="Oval 27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7" name="Oval 27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8" name="Oval 27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79" name="Oval 27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80" name="Group 278"/>
          <p:cNvGrpSpPr>
            <a:grpSpLocks/>
          </p:cNvGrpSpPr>
          <p:nvPr/>
        </p:nvGrpSpPr>
        <p:grpSpPr bwMode="auto">
          <a:xfrm>
            <a:off x="4124226" y="3613272"/>
            <a:ext cx="127000" cy="1498600"/>
            <a:chOff x="620" y="1713"/>
            <a:chExt cx="80" cy="944"/>
          </a:xfrm>
        </p:grpSpPr>
        <p:sp>
          <p:nvSpPr>
            <p:cNvPr id="281" name="Rectangle 27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2" name="Oval 28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3" name="Oval 28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4" name="Oval 28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5" name="Oval 28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6" name="Oval 28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7" name="Oval 28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8" name="Oval 28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89" name="Oval 28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0" name="Oval 28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1" name="Oval 28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92" name="Group 290"/>
          <p:cNvGrpSpPr>
            <a:grpSpLocks/>
          </p:cNvGrpSpPr>
          <p:nvPr/>
        </p:nvGrpSpPr>
        <p:grpSpPr bwMode="auto">
          <a:xfrm>
            <a:off x="4340126" y="3613272"/>
            <a:ext cx="127000" cy="1498600"/>
            <a:chOff x="620" y="1713"/>
            <a:chExt cx="80" cy="944"/>
          </a:xfrm>
        </p:grpSpPr>
        <p:sp>
          <p:nvSpPr>
            <p:cNvPr id="293" name="Rectangle 29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4" name="Oval 29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5" name="Oval 29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6" name="Oval 29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7" name="Oval 29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8" name="Oval 29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99" name="Oval 29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0" name="Oval 29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1" name="Oval 29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2" name="Oval 30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3" name="Oval 30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04" name="Group 302"/>
          <p:cNvGrpSpPr>
            <a:grpSpLocks/>
          </p:cNvGrpSpPr>
          <p:nvPr/>
        </p:nvGrpSpPr>
        <p:grpSpPr bwMode="auto">
          <a:xfrm>
            <a:off x="4556026" y="3613272"/>
            <a:ext cx="127000" cy="1498600"/>
            <a:chOff x="620" y="1713"/>
            <a:chExt cx="80" cy="944"/>
          </a:xfrm>
        </p:grpSpPr>
        <p:sp>
          <p:nvSpPr>
            <p:cNvPr id="305" name="Rectangle 303"/>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6" name="Oval 304"/>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7" name="Oval 305"/>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8" name="Oval 306"/>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09" name="Oval 307"/>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0" name="Oval 308"/>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1" name="Oval 309"/>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2" name="Oval 310"/>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3" name="Oval 311"/>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4" name="Oval 312"/>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5" name="Oval 313"/>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16" name="Group 314"/>
          <p:cNvGrpSpPr>
            <a:grpSpLocks/>
          </p:cNvGrpSpPr>
          <p:nvPr/>
        </p:nvGrpSpPr>
        <p:grpSpPr bwMode="auto">
          <a:xfrm>
            <a:off x="4771926" y="3613272"/>
            <a:ext cx="127000" cy="1498600"/>
            <a:chOff x="620" y="1713"/>
            <a:chExt cx="80" cy="944"/>
          </a:xfrm>
        </p:grpSpPr>
        <p:sp>
          <p:nvSpPr>
            <p:cNvPr id="317" name="Rectangle 315"/>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8" name="Oval 316"/>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9" name="Oval 317"/>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0" name="Oval 318"/>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1" name="Oval 319"/>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2" name="Oval 320"/>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3" name="Oval 321"/>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4" name="Oval 322"/>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 name="Oval 323"/>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 name="Oval 324"/>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7" name="Oval 325"/>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28" name="Group 326"/>
          <p:cNvGrpSpPr>
            <a:grpSpLocks/>
          </p:cNvGrpSpPr>
          <p:nvPr/>
        </p:nvGrpSpPr>
        <p:grpSpPr bwMode="auto">
          <a:xfrm>
            <a:off x="4987826" y="3613272"/>
            <a:ext cx="127000" cy="1498600"/>
            <a:chOff x="620" y="1713"/>
            <a:chExt cx="80" cy="944"/>
          </a:xfrm>
        </p:grpSpPr>
        <p:sp>
          <p:nvSpPr>
            <p:cNvPr id="329" name="Rectangle 32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0" name="Oval 32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1" name="Oval 32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2" name="Oval 33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3" name="Oval 33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4" name="Oval 33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5" name="Oval 33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6" name="Oval 33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7" name="Oval 33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8" name="Oval 33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39" name="Oval 33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40" name="Group 338"/>
          <p:cNvGrpSpPr>
            <a:grpSpLocks/>
          </p:cNvGrpSpPr>
          <p:nvPr/>
        </p:nvGrpSpPr>
        <p:grpSpPr bwMode="auto">
          <a:xfrm>
            <a:off x="5205313" y="3613272"/>
            <a:ext cx="127000" cy="1498600"/>
            <a:chOff x="620" y="1713"/>
            <a:chExt cx="80" cy="944"/>
          </a:xfrm>
        </p:grpSpPr>
        <p:sp>
          <p:nvSpPr>
            <p:cNvPr id="341" name="Rectangle 33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2" name="Oval 34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3" name="Oval 34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4" name="Oval 34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5" name="Oval 34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6" name="Oval 34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7" name="Oval 34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8" name="Oval 34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9" name="Oval 34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0" name="Oval 34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1" name="Oval 34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52" name="Group 350"/>
          <p:cNvGrpSpPr>
            <a:grpSpLocks/>
          </p:cNvGrpSpPr>
          <p:nvPr/>
        </p:nvGrpSpPr>
        <p:grpSpPr bwMode="auto">
          <a:xfrm>
            <a:off x="5402163" y="3613272"/>
            <a:ext cx="127000" cy="1498600"/>
            <a:chOff x="620" y="1713"/>
            <a:chExt cx="80" cy="944"/>
          </a:xfrm>
        </p:grpSpPr>
        <p:sp>
          <p:nvSpPr>
            <p:cNvPr id="353" name="Rectangle 35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4" name="Oval 35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5" name="Oval 35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6" name="Oval 35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7" name="Oval 35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8" name="Oval 35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9" name="Oval 35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0" name="Oval 35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1" name="Oval 35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2" name="Oval 36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3" name="Oval 36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64" name="Text Box 368"/>
          <p:cNvSpPr txBox="1">
            <a:spLocks noChangeArrowheads="1"/>
          </p:cNvSpPr>
          <p:nvPr/>
        </p:nvSpPr>
        <p:spPr bwMode="auto">
          <a:xfrm>
            <a:off x="4038577" y="5089647"/>
            <a:ext cx="3412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17</a:t>
            </a:r>
          </a:p>
        </p:txBody>
      </p:sp>
      <p:sp>
        <p:nvSpPr>
          <p:cNvPr id="365" name="Text Box 369"/>
          <p:cNvSpPr txBox="1">
            <a:spLocks noChangeArrowheads="1"/>
          </p:cNvSpPr>
          <p:nvPr/>
        </p:nvSpPr>
        <p:spPr bwMode="auto">
          <a:xfrm>
            <a:off x="4240165" y="5089647"/>
            <a:ext cx="344189"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18</a:t>
            </a:r>
          </a:p>
        </p:txBody>
      </p:sp>
      <p:sp>
        <p:nvSpPr>
          <p:cNvPr id="366" name="Text Box 370"/>
          <p:cNvSpPr txBox="1">
            <a:spLocks noChangeArrowheads="1"/>
          </p:cNvSpPr>
          <p:nvPr/>
        </p:nvSpPr>
        <p:spPr bwMode="auto">
          <a:xfrm>
            <a:off x="4484588" y="5089647"/>
            <a:ext cx="33504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19</a:t>
            </a:r>
          </a:p>
        </p:txBody>
      </p:sp>
      <p:sp>
        <p:nvSpPr>
          <p:cNvPr id="367" name="Text Box 371"/>
          <p:cNvSpPr txBox="1">
            <a:spLocks noChangeArrowheads="1"/>
          </p:cNvSpPr>
          <p:nvPr/>
        </p:nvSpPr>
        <p:spPr bwMode="auto">
          <a:xfrm>
            <a:off x="4663976"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20</a:t>
            </a:r>
          </a:p>
        </p:txBody>
      </p:sp>
      <p:sp>
        <p:nvSpPr>
          <p:cNvPr id="368" name="Text Box 372"/>
          <p:cNvSpPr txBox="1">
            <a:spLocks noChangeArrowheads="1"/>
          </p:cNvSpPr>
          <p:nvPr/>
        </p:nvSpPr>
        <p:spPr bwMode="auto">
          <a:xfrm>
            <a:off x="4879876"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21</a:t>
            </a:r>
          </a:p>
        </p:txBody>
      </p:sp>
      <p:sp>
        <p:nvSpPr>
          <p:cNvPr id="369" name="Text Box 373"/>
          <p:cNvSpPr txBox="1">
            <a:spLocks noChangeArrowheads="1"/>
          </p:cNvSpPr>
          <p:nvPr/>
        </p:nvSpPr>
        <p:spPr bwMode="auto">
          <a:xfrm>
            <a:off x="5095776"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22</a:t>
            </a:r>
          </a:p>
        </p:txBody>
      </p:sp>
      <p:sp>
        <p:nvSpPr>
          <p:cNvPr id="370" name="Text Box 374"/>
          <p:cNvSpPr txBox="1">
            <a:spLocks noChangeArrowheads="1"/>
          </p:cNvSpPr>
          <p:nvPr/>
        </p:nvSpPr>
        <p:spPr bwMode="auto">
          <a:xfrm>
            <a:off x="5291038"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23</a:t>
            </a:r>
          </a:p>
        </p:txBody>
      </p:sp>
      <p:sp>
        <p:nvSpPr>
          <p:cNvPr id="371" name="Text Box 375"/>
          <p:cNvSpPr txBox="1">
            <a:spLocks noChangeArrowheads="1"/>
          </p:cNvSpPr>
          <p:nvPr/>
        </p:nvSpPr>
        <p:spPr bwMode="auto">
          <a:xfrm>
            <a:off x="5492651"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24</a:t>
            </a:r>
          </a:p>
        </p:txBody>
      </p:sp>
      <p:grpSp>
        <p:nvGrpSpPr>
          <p:cNvPr id="372" name="Group 376"/>
          <p:cNvGrpSpPr>
            <a:grpSpLocks/>
          </p:cNvGrpSpPr>
          <p:nvPr/>
        </p:nvGrpSpPr>
        <p:grpSpPr bwMode="auto">
          <a:xfrm>
            <a:off x="5600601" y="3613272"/>
            <a:ext cx="127000" cy="1498600"/>
            <a:chOff x="620" y="1713"/>
            <a:chExt cx="80" cy="944"/>
          </a:xfrm>
        </p:grpSpPr>
        <p:sp>
          <p:nvSpPr>
            <p:cNvPr id="373" name="Rectangle 37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4" name="Oval 37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5" name="Oval 37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6" name="Oval 38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7" name="Oval 38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8" name="Oval 38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 name="Oval 38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0" name="Oval 38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1" name="Oval 38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2" name="Oval 38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3" name="Oval 38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84" name="Group 388"/>
          <p:cNvGrpSpPr>
            <a:grpSpLocks/>
          </p:cNvGrpSpPr>
          <p:nvPr/>
        </p:nvGrpSpPr>
        <p:grpSpPr bwMode="auto">
          <a:xfrm>
            <a:off x="5797451" y="3613272"/>
            <a:ext cx="127000" cy="1498600"/>
            <a:chOff x="620" y="1713"/>
            <a:chExt cx="80" cy="944"/>
          </a:xfrm>
        </p:grpSpPr>
        <p:sp>
          <p:nvSpPr>
            <p:cNvPr id="385" name="Rectangle 389"/>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6" name="Oval 390"/>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7" name="Oval 391"/>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8" name="Oval 392"/>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 name="Oval 393"/>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0" name="Oval 394"/>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1" name="Oval 395"/>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2" name="Oval 396"/>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3" name="Oval 397"/>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4" name="Oval 398"/>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5" name="Oval 399"/>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96" name="Text Box 496"/>
          <p:cNvSpPr txBox="1">
            <a:spLocks noChangeArrowheads="1"/>
          </p:cNvSpPr>
          <p:nvPr/>
        </p:nvSpPr>
        <p:spPr bwMode="auto">
          <a:xfrm>
            <a:off x="5686326" y="5089647"/>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25</a:t>
            </a:r>
          </a:p>
        </p:txBody>
      </p:sp>
      <p:sp>
        <p:nvSpPr>
          <p:cNvPr id="397" name="Line 538"/>
          <p:cNvSpPr>
            <a:spLocks noChangeShapeType="1"/>
          </p:cNvSpPr>
          <p:nvPr/>
        </p:nvSpPr>
        <p:spPr bwMode="auto">
          <a:xfrm>
            <a:off x="4124226"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98" name="Line 539"/>
          <p:cNvSpPr>
            <a:spLocks noChangeShapeType="1"/>
          </p:cNvSpPr>
          <p:nvPr/>
        </p:nvSpPr>
        <p:spPr bwMode="auto">
          <a:xfrm>
            <a:off x="4313138"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99" name="Line 540"/>
          <p:cNvSpPr>
            <a:spLocks noChangeShapeType="1"/>
          </p:cNvSpPr>
          <p:nvPr/>
        </p:nvSpPr>
        <p:spPr bwMode="auto">
          <a:xfrm>
            <a:off x="4494113"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0" name="Line 541"/>
          <p:cNvSpPr>
            <a:spLocks noChangeShapeType="1"/>
          </p:cNvSpPr>
          <p:nvPr/>
        </p:nvSpPr>
        <p:spPr bwMode="auto">
          <a:xfrm>
            <a:off x="4710013"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1" name="Line 542"/>
          <p:cNvSpPr>
            <a:spLocks noChangeShapeType="1"/>
          </p:cNvSpPr>
          <p:nvPr/>
        </p:nvSpPr>
        <p:spPr bwMode="auto">
          <a:xfrm>
            <a:off x="4925913"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2" name="Line 543"/>
          <p:cNvSpPr>
            <a:spLocks noChangeShapeType="1"/>
          </p:cNvSpPr>
          <p:nvPr/>
        </p:nvSpPr>
        <p:spPr bwMode="auto">
          <a:xfrm>
            <a:off x="5141813"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3" name="Line 544"/>
          <p:cNvSpPr>
            <a:spLocks noChangeShapeType="1"/>
          </p:cNvSpPr>
          <p:nvPr/>
        </p:nvSpPr>
        <p:spPr bwMode="auto">
          <a:xfrm>
            <a:off x="5357713"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4" name="Line 545"/>
          <p:cNvSpPr>
            <a:spLocks noChangeShapeType="1"/>
          </p:cNvSpPr>
          <p:nvPr/>
        </p:nvSpPr>
        <p:spPr bwMode="auto">
          <a:xfrm>
            <a:off x="5562840"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5" name="Line 546"/>
          <p:cNvSpPr>
            <a:spLocks noChangeShapeType="1"/>
          </p:cNvSpPr>
          <p:nvPr/>
        </p:nvSpPr>
        <p:spPr bwMode="auto">
          <a:xfrm>
            <a:off x="5764908"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6" name="Line 547"/>
          <p:cNvSpPr>
            <a:spLocks noChangeShapeType="1"/>
          </p:cNvSpPr>
          <p:nvPr/>
        </p:nvSpPr>
        <p:spPr bwMode="auto">
          <a:xfrm>
            <a:off x="6000651" y="5342059"/>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8" name="Line 561"/>
          <p:cNvSpPr>
            <a:spLocks noChangeShapeType="1"/>
          </p:cNvSpPr>
          <p:nvPr/>
        </p:nvSpPr>
        <p:spPr bwMode="auto">
          <a:xfrm>
            <a:off x="4133751"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9" name="Line 562"/>
          <p:cNvSpPr>
            <a:spLocks noChangeShapeType="1"/>
          </p:cNvSpPr>
          <p:nvPr/>
        </p:nvSpPr>
        <p:spPr bwMode="auto">
          <a:xfrm>
            <a:off x="433377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0" name="Line 563"/>
          <p:cNvSpPr>
            <a:spLocks noChangeShapeType="1"/>
          </p:cNvSpPr>
          <p:nvPr/>
        </p:nvSpPr>
        <p:spPr bwMode="auto">
          <a:xfrm>
            <a:off x="453062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1" name="Line 564"/>
          <p:cNvSpPr>
            <a:spLocks noChangeShapeType="1"/>
          </p:cNvSpPr>
          <p:nvPr/>
        </p:nvSpPr>
        <p:spPr bwMode="auto">
          <a:xfrm>
            <a:off x="474652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2" name="Line 565"/>
          <p:cNvSpPr>
            <a:spLocks noChangeShapeType="1"/>
          </p:cNvSpPr>
          <p:nvPr/>
        </p:nvSpPr>
        <p:spPr bwMode="auto">
          <a:xfrm>
            <a:off x="496242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3" name="Line 566"/>
          <p:cNvSpPr>
            <a:spLocks noChangeShapeType="1"/>
          </p:cNvSpPr>
          <p:nvPr/>
        </p:nvSpPr>
        <p:spPr bwMode="auto">
          <a:xfrm>
            <a:off x="517832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4" name="Line 567"/>
          <p:cNvSpPr>
            <a:spLocks noChangeShapeType="1"/>
          </p:cNvSpPr>
          <p:nvPr/>
        </p:nvSpPr>
        <p:spPr bwMode="auto">
          <a:xfrm>
            <a:off x="5394226"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5" name="Line 568"/>
          <p:cNvSpPr>
            <a:spLocks noChangeShapeType="1"/>
          </p:cNvSpPr>
          <p:nvPr/>
        </p:nvSpPr>
        <p:spPr bwMode="auto">
          <a:xfrm>
            <a:off x="5573613"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6" name="Line 569"/>
          <p:cNvSpPr>
            <a:spLocks noChangeShapeType="1"/>
          </p:cNvSpPr>
          <p:nvPr/>
        </p:nvSpPr>
        <p:spPr bwMode="auto">
          <a:xfrm>
            <a:off x="5789513"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7" name="Line 570"/>
          <p:cNvSpPr>
            <a:spLocks noChangeShapeType="1"/>
          </p:cNvSpPr>
          <p:nvPr/>
        </p:nvSpPr>
        <p:spPr bwMode="auto">
          <a:xfrm>
            <a:off x="6005413" y="1922584"/>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8" name="Text Box 584"/>
          <p:cNvSpPr txBox="1">
            <a:spLocks noChangeArrowheads="1"/>
          </p:cNvSpPr>
          <p:nvPr/>
        </p:nvSpPr>
        <p:spPr bwMode="auto">
          <a:xfrm rot="16200000">
            <a:off x="5349816" y="3161500"/>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19" name="Text Box 586"/>
          <p:cNvSpPr txBox="1">
            <a:spLocks noChangeArrowheads="1"/>
          </p:cNvSpPr>
          <p:nvPr/>
        </p:nvSpPr>
        <p:spPr bwMode="auto">
          <a:xfrm rot="16200000">
            <a:off x="4291747" y="317618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0" name="Text Box 587"/>
          <p:cNvSpPr txBox="1">
            <a:spLocks noChangeArrowheads="1"/>
          </p:cNvSpPr>
          <p:nvPr/>
        </p:nvSpPr>
        <p:spPr bwMode="auto">
          <a:xfrm rot="16200000">
            <a:off x="5145028" y="31743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1" name="Text Box 588"/>
          <p:cNvSpPr txBox="1">
            <a:spLocks noChangeArrowheads="1"/>
          </p:cNvSpPr>
          <p:nvPr/>
        </p:nvSpPr>
        <p:spPr bwMode="auto">
          <a:xfrm rot="16200000">
            <a:off x="3883170" y="316336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2" name="Text Box 590"/>
          <p:cNvSpPr txBox="1">
            <a:spLocks noChangeArrowheads="1"/>
          </p:cNvSpPr>
          <p:nvPr/>
        </p:nvSpPr>
        <p:spPr bwMode="auto">
          <a:xfrm rot="16200000">
            <a:off x="5756216" y="317109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3" name="Text Box 591"/>
          <p:cNvSpPr txBox="1">
            <a:spLocks noChangeArrowheads="1"/>
          </p:cNvSpPr>
          <p:nvPr/>
        </p:nvSpPr>
        <p:spPr bwMode="auto">
          <a:xfrm rot="16200000">
            <a:off x="4093875" y="317939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4" name="Text Box 593"/>
          <p:cNvSpPr txBox="1">
            <a:spLocks noChangeArrowheads="1"/>
          </p:cNvSpPr>
          <p:nvPr/>
        </p:nvSpPr>
        <p:spPr bwMode="auto">
          <a:xfrm rot="16200000">
            <a:off x="4922724" y="3180152"/>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5" name="Text Box 594"/>
          <p:cNvSpPr txBox="1">
            <a:spLocks noChangeArrowheads="1"/>
          </p:cNvSpPr>
          <p:nvPr/>
        </p:nvSpPr>
        <p:spPr bwMode="auto">
          <a:xfrm rot="16200000">
            <a:off x="4494947" y="3177691"/>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6" name="Text Box 594"/>
          <p:cNvSpPr txBox="1">
            <a:spLocks noChangeArrowheads="1"/>
          </p:cNvSpPr>
          <p:nvPr/>
        </p:nvSpPr>
        <p:spPr bwMode="auto">
          <a:xfrm rot="16200000">
            <a:off x="4701093" y="3165786"/>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7" name="Text Box 579"/>
          <p:cNvSpPr txBox="1">
            <a:spLocks noChangeArrowheads="1"/>
          </p:cNvSpPr>
          <p:nvPr/>
        </p:nvSpPr>
        <p:spPr bwMode="auto">
          <a:xfrm rot="16200000">
            <a:off x="4253419" y="659637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8" name="Text Box 579"/>
          <p:cNvSpPr txBox="1">
            <a:spLocks noChangeArrowheads="1"/>
          </p:cNvSpPr>
          <p:nvPr/>
        </p:nvSpPr>
        <p:spPr bwMode="auto">
          <a:xfrm rot="16200000">
            <a:off x="4461608" y="659001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29" name="Text Box 579"/>
          <p:cNvSpPr txBox="1">
            <a:spLocks noChangeArrowheads="1"/>
          </p:cNvSpPr>
          <p:nvPr/>
        </p:nvSpPr>
        <p:spPr bwMode="auto">
          <a:xfrm rot="16200000">
            <a:off x="5105341" y="659722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0" name="Text Box 579"/>
          <p:cNvSpPr txBox="1">
            <a:spLocks noChangeArrowheads="1"/>
          </p:cNvSpPr>
          <p:nvPr/>
        </p:nvSpPr>
        <p:spPr bwMode="auto">
          <a:xfrm rot="16200000">
            <a:off x="5502444" y="660274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1" name="Text Box 579"/>
          <p:cNvSpPr txBox="1">
            <a:spLocks noChangeArrowheads="1"/>
          </p:cNvSpPr>
          <p:nvPr/>
        </p:nvSpPr>
        <p:spPr bwMode="auto">
          <a:xfrm rot="16200000">
            <a:off x="5725259" y="659722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2" name="Text Box 584"/>
          <p:cNvSpPr txBox="1">
            <a:spLocks noChangeArrowheads="1"/>
          </p:cNvSpPr>
          <p:nvPr/>
        </p:nvSpPr>
        <p:spPr bwMode="auto">
          <a:xfrm rot="16200000">
            <a:off x="5542697" y="3167413"/>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3" name="Text Box 579"/>
          <p:cNvSpPr txBox="1">
            <a:spLocks noChangeArrowheads="1"/>
          </p:cNvSpPr>
          <p:nvPr/>
        </p:nvSpPr>
        <p:spPr bwMode="auto">
          <a:xfrm rot="16200000">
            <a:off x="5311489" y="659811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4" name="Text Box 579"/>
          <p:cNvSpPr txBox="1">
            <a:spLocks noChangeArrowheads="1"/>
          </p:cNvSpPr>
          <p:nvPr/>
        </p:nvSpPr>
        <p:spPr bwMode="auto">
          <a:xfrm rot="16200000">
            <a:off x="4053622" y="6605918"/>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5" name="Text Box 579"/>
          <p:cNvSpPr txBox="1">
            <a:spLocks noChangeArrowheads="1"/>
          </p:cNvSpPr>
          <p:nvPr/>
        </p:nvSpPr>
        <p:spPr bwMode="auto">
          <a:xfrm rot="16200000">
            <a:off x="4681251" y="6590014"/>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6" name="Text Box 579"/>
          <p:cNvSpPr txBox="1">
            <a:spLocks noChangeArrowheads="1"/>
          </p:cNvSpPr>
          <p:nvPr/>
        </p:nvSpPr>
        <p:spPr bwMode="auto">
          <a:xfrm rot="16200000">
            <a:off x="4899760" y="6598119"/>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437" name="Text Box 368"/>
          <p:cNvSpPr txBox="1">
            <a:spLocks noChangeArrowheads="1"/>
          </p:cNvSpPr>
          <p:nvPr/>
        </p:nvSpPr>
        <p:spPr bwMode="auto">
          <a:xfrm>
            <a:off x="3833789" y="5087043"/>
            <a:ext cx="3412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dirty="0"/>
              <a:t>16</a:t>
            </a:r>
          </a:p>
        </p:txBody>
      </p:sp>
      <p:sp>
        <p:nvSpPr>
          <p:cNvPr id="438" name="Text Box 579"/>
          <p:cNvSpPr txBox="1">
            <a:spLocks noChangeArrowheads="1"/>
          </p:cNvSpPr>
          <p:nvPr/>
        </p:nvSpPr>
        <p:spPr bwMode="auto">
          <a:xfrm rot="16200000">
            <a:off x="3882400" y="6591495"/>
            <a:ext cx="2872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Tree>
    <p:extLst>
      <p:ext uri="{BB962C8B-B14F-4D97-AF65-F5344CB8AC3E}">
        <p14:creationId xmlns:p14="http://schemas.microsoft.com/office/powerpoint/2010/main" val="107794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10 Kanal-Schalter für Lichtfunktionen xx</a:t>
            </a:r>
          </a:p>
        </p:txBody>
      </p:sp>
      <p:graphicFrame>
        <p:nvGraphicFramePr>
          <p:cNvPr id="3" name="Tabelle 2"/>
          <p:cNvGraphicFramePr>
            <a:graphicFrameLocks noGrp="1"/>
          </p:cNvGraphicFramePr>
          <p:nvPr>
            <p:extLst>
              <p:ext uri="{D42A27DB-BD31-4B8C-83A1-F6EECF244321}">
                <p14:modId xmlns:p14="http://schemas.microsoft.com/office/powerpoint/2010/main" val="3852764440"/>
              </p:ext>
            </p:extLst>
          </p:nvPr>
        </p:nvGraphicFramePr>
        <p:xfrm>
          <a:off x="566738" y="863600"/>
          <a:ext cx="5724525" cy="3482972"/>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870">
                <a:tc>
                  <a:txBody>
                    <a:bodyPr/>
                    <a:lstStyle/>
                    <a:p>
                      <a:r>
                        <a:rPr lang="de-CH" sz="1400" dirty="0"/>
                        <a:t>Anschluss</a:t>
                      </a:r>
                    </a:p>
                  </a:txBody>
                  <a:tcPr marL="91438" marR="91438" marT="45730" marB="45730"/>
                </a:tc>
                <a:tc>
                  <a:txBody>
                    <a:bodyPr/>
                    <a:lstStyle/>
                    <a:p>
                      <a:r>
                        <a:rPr lang="de-CH" sz="1400" dirty="0"/>
                        <a:t>Bezeichnung</a:t>
                      </a:r>
                    </a:p>
                  </a:txBody>
                  <a:tcPr marL="91438" marR="91438" marT="45730" marB="45730"/>
                </a:tc>
                <a:extLst>
                  <a:ext uri="{0D108BD9-81ED-4DB2-BD59-A6C34878D82A}">
                    <a16:rowId xmlns:a16="http://schemas.microsoft.com/office/drawing/2014/main" xmlns="" val="10000"/>
                  </a:ext>
                </a:extLst>
              </a:tr>
              <a:tr h="304870">
                <a:tc>
                  <a:txBody>
                    <a:bodyPr/>
                    <a:lstStyle/>
                    <a:p>
                      <a:r>
                        <a:rPr lang="de-CH" sz="1400" dirty="0"/>
                        <a:t>1.2</a:t>
                      </a:r>
                    </a:p>
                  </a:txBody>
                  <a:tcPr marL="91438" marR="91438" marT="45730" marB="45730"/>
                </a:tc>
                <a:tc>
                  <a:txBody>
                    <a:bodyPr/>
                    <a:lstStyle/>
                    <a:p>
                      <a:r>
                        <a:rPr lang="de-CH" sz="1400" dirty="0"/>
                        <a:t>xx</a:t>
                      </a:r>
                    </a:p>
                  </a:txBody>
                  <a:tcPr marL="91438" marR="91438" marT="45730" marB="45730"/>
                </a:tc>
                <a:extLst>
                  <a:ext uri="{0D108BD9-81ED-4DB2-BD59-A6C34878D82A}">
                    <a16:rowId xmlns:a16="http://schemas.microsoft.com/office/drawing/2014/main" xmlns="" val="10001"/>
                  </a:ext>
                </a:extLst>
              </a:tr>
              <a:tr h="304870">
                <a:tc>
                  <a:txBody>
                    <a:bodyPr/>
                    <a:lstStyle/>
                    <a:p>
                      <a:r>
                        <a:rPr lang="de-CH" sz="1400" dirty="0"/>
                        <a:t>1.2</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2"/>
                  </a:ext>
                </a:extLst>
              </a:tr>
              <a:tr h="304870">
                <a:tc>
                  <a:txBody>
                    <a:bodyPr/>
                    <a:lstStyle/>
                    <a:p>
                      <a:r>
                        <a:rPr lang="de-CH" sz="1400" dirty="0"/>
                        <a:t>1.3</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3"/>
                  </a:ext>
                </a:extLst>
              </a:tr>
              <a:tr h="331576">
                <a:tc>
                  <a:txBody>
                    <a:bodyPr/>
                    <a:lstStyle/>
                    <a:p>
                      <a:r>
                        <a:rPr lang="de-CH" sz="1400" dirty="0"/>
                        <a:t>1.4</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4"/>
                  </a:ext>
                </a:extLst>
              </a:tr>
              <a:tr h="321986">
                <a:tc>
                  <a:txBody>
                    <a:bodyPr/>
                    <a:lstStyle/>
                    <a:p>
                      <a:r>
                        <a:rPr lang="de-CH" sz="1400" dirty="0"/>
                        <a:t>1.5</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5"/>
                  </a:ext>
                </a:extLst>
              </a:tr>
              <a:tr h="321986">
                <a:tc>
                  <a:txBody>
                    <a:bodyPr/>
                    <a:lstStyle/>
                    <a:p>
                      <a:r>
                        <a:rPr lang="de-CH" sz="1400" dirty="0"/>
                        <a:t>2.1</a:t>
                      </a:r>
                    </a:p>
                  </a:txBody>
                  <a:tcPr marL="91438" marR="91438" marT="45730" marB="45730"/>
                </a:tc>
                <a:tc>
                  <a:txBody>
                    <a:bodyPr/>
                    <a:lstStyle/>
                    <a:p>
                      <a:r>
                        <a:rPr lang="de-CH" sz="1400" dirty="0"/>
                        <a:t>xx</a:t>
                      </a:r>
                      <a:endParaRPr lang="de-CH" sz="1400" b="1" dirty="0"/>
                    </a:p>
                  </a:txBody>
                  <a:tcPr marL="91438" marR="91438" marT="45730" marB="45730"/>
                </a:tc>
                <a:extLst>
                  <a:ext uri="{0D108BD9-81ED-4DB2-BD59-A6C34878D82A}">
                    <a16:rowId xmlns:a16="http://schemas.microsoft.com/office/drawing/2014/main" xmlns="" val="10006"/>
                  </a:ext>
                </a:extLst>
              </a:tr>
              <a:tr h="321986">
                <a:tc>
                  <a:txBody>
                    <a:bodyPr/>
                    <a:lstStyle/>
                    <a:p>
                      <a:r>
                        <a:rPr lang="de-CH" sz="1400" dirty="0"/>
                        <a:t>2.2</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7"/>
                  </a:ext>
                </a:extLst>
              </a:tr>
              <a:tr h="321986">
                <a:tc>
                  <a:txBody>
                    <a:bodyPr/>
                    <a:lstStyle/>
                    <a:p>
                      <a:r>
                        <a:rPr lang="de-CH" sz="1400" dirty="0"/>
                        <a:t>2.3</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8"/>
                  </a:ext>
                </a:extLst>
              </a:tr>
              <a:tr h="321986">
                <a:tc>
                  <a:txBody>
                    <a:bodyPr/>
                    <a:lstStyle/>
                    <a:p>
                      <a:r>
                        <a:rPr lang="de-CH" sz="1400" dirty="0"/>
                        <a:t>2.4</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09"/>
                  </a:ext>
                </a:extLst>
              </a:tr>
              <a:tr h="321986">
                <a:tc>
                  <a:txBody>
                    <a:bodyPr/>
                    <a:lstStyle/>
                    <a:p>
                      <a:r>
                        <a:rPr lang="de-CH" sz="1400" dirty="0"/>
                        <a:t>2.5</a:t>
                      </a:r>
                    </a:p>
                  </a:txBody>
                  <a:tcPr marL="91438" marR="91438"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730" marB="45730"/>
                </a:tc>
                <a:extLst>
                  <a:ext uri="{0D108BD9-81ED-4DB2-BD59-A6C34878D82A}">
                    <a16:rowId xmlns:a16="http://schemas.microsoft.com/office/drawing/2014/main" xmlns="" val="10010"/>
                  </a:ext>
                </a:extLst>
              </a:tr>
            </a:tbl>
          </a:graphicData>
        </a:graphic>
      </p:graphicFrame>
      <p:grpSp>
        <p:nvGrpSpPr>
          <p:cNvPr id="10281" name="Gruppieren 1"/>
          <p:cNvGrpSpPr>
            <a:grpSpLocks/>
          </p:cNvGrpSpPr>
          <p:nvPr/>
        </p:nvGrpSpPr>
        <p:grpSpPr bwMode="auto">
          <a:xfrm>
            <a:off x="1860550" y="5624513"/>
            <a:ext cx="3886200" cy="2057400"/>
            <a:chOff x="1860550" y="5624513"/>
            <a:chExt cx="3886200" cy="2057400"/>
          </a:xfrm>
        </p:grpSpPr>
        <p:sp>
          <p:nvSpPr>
            <p:cNvPr id="10299" name="Rectangle 3"/>
            <p:cNvSpPr>
              <a:spLocks noChangeArrowheads="1"/>
            </p:cNvSpPr>
            <p:nvPr/>
          </p:nvSpPr>
          <p:spPr bwMode="auto">
            <a:xfrm>
              <a:off x="1860550" y="5624513"/>
              <a:ext cx="3886200" cy="2057400"/>
            </a:xfrm>
            <a:prstGeom prst="rect">
              <a:avLst/>
            </a:prstGeom>
            <a:solidFill>
              <a:srgbClr val="C0C0C0"/>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0" name="Rectangle 4"/>
            <p:cNvSpPr>
              <a:spLocks noChangeArrowheads="1"/>
            </p:cNvSpPr>
            <p:nvPr/>
          </p:nvSpPr>
          <p:spPr bwMode="auto">
            <a:xfrm>
              <a:off x="2392363"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1" name="Rectangle 4"/>
            <p:cNvSpPr>
              <a:spLocks noChangeArrowheads="1"/>
            </p:cNvSpPr>
            <p:nvPr/>
          </p:nvSpPr>
          <p:spPr bwMode="auto">
            <a:xfrm>
              <a:off x="2644775"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2" name="Rectangle 4"/>
            <p:cNvSpPr>
              <a:spLocks noChangeArrowheads="1"/>
            </p:cNvSpPr>
            <p:nvPr/>
          </p:nvSpPr>
          <p:spPr bwMode="auto">
            <a:xfrm>
              <a:off x="2897188"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3" name="Rectangle 4"/>
            <p:cNvSpPr>
              <a:spLocks noChangeArrowheads="1"/>
            </p:cNvSpPr>
            <p:nvPr/>
          </p:nvSpPr>
          <p:spPr bwMode="auto">
            <a:xfrm>
              <a:off x="3141663"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4" name="Rectangle 4"/>
            <p:cNvSpPr>
              <a:spLocks noChangeArrowheads="1"/>
            </p:cNvSpPr>
            <p:nvPr/>
          </p:nvSpPr>
          <p:spPr bwMode="auto">
            <a:xfrm>
              <a:off x="3400425"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5" name="Rectangle 4"/>
            <p:cNvSpPr>
              <a:spLocks noChangeArrowheads="1"/>
            </p:cNvSpPr>
            <p:nvPr/>
          </p:nvSpPr>
          <p:spPr bwMode="auto">
            <a:xfrm>
              <a:off x="3652838"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6" name="Rectangle 4"/>
            <p:cNvSpPr>
              <a:spLocks noChangeArrowheads="1"/>
            </p:cNvSpPr>
            <p:nvPr/>
          </p:nvSpPr>
          <p:spPr bwMode="auto">
            <a:xfrm>
              <a:off x="3898900"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7" name="Rectangle 4"/>
            <p:cNvSpPr>
              <a:spLocks noChangeArrowheads="1"/>
            </p:cNvSpPr>
            <p:nvPr/>
          </p:nvSpPr>
          <p:spPr bwMode="auto">
            <a:xfrm>
              <a:off x="4121150"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8" name="Rectangle 4"/>
            <p:cNvSpPr>
              <a:spLocks noChangeArrowheads="1"/>
            </p:cNvSpPr>
            <p:nvPr/>
          </p:nvSpPr>
          <p:spPr bwMode="auto">
            <a:xfrm>
              <a:off x="4373563"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09" name="Rectangle 4"/>
            <p:cNvSpPr>
              <a:spLocks noChangeArrowheads="1"/>
            </p:cNvSpPr>
            <p:nvPr/>
          </p:nvSpPr>
          <p:spPr bwMode="auto">
            <a:xfrm>
              <a:off x="4618038"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0310" name="Rectangle 4"/>
            <p:cNvSpPr>
              <a:spLocks noChangeArrowheads="1"/>
            </p:cNvSpPr>
            <p:nvPr/>
          </p:nvSpPr>
          <p:spPr bwMode="auto">
            <a:xfrm>
              <a:off x="4840288" y="5803900"/>
              <a:ext cx="114300" cy="22860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8" name="Textfeld 17"/>
            <p:cNvSpPr txBox="1"/>
            <p:nvPr/>
          </p:nvSpPr>
          <p:spPr>
            <a:xfrm>
              <a:off x="2335213" y="6049963"/>
              <a:ext cx="228600" cy="254000"/>
            </a:xfrm>
            <a:prstGeom prst="rect">
              <a:avLst/>
            </a:prstGeom>
            <a:noFill/>
          </p:spPr>
          <p:txBody>
            <a:bodyPr wrap="none">
              <a:spAutoFit/>
            </a:bodyPr>
            <a:lstStyle/>
            <a:p>
              <a:pPr>
                <a:defRPr/>
              </a:pPr>
              <a:r>
                <a:rPr lang="de-CH" sz="1050" dirty="0">
                  <a:latin typeface="Arial" charset="0"/>
                </a:rPr>
                <a:t>-</a:t>
              </a:r>
            </a:p>
          </p:txBody>
        </p:sp>
        <p:sp>
          <p:nvSpPr>
            <p:cNvPr id="19" name="Textfeld 18"/>
            <p:cNvSpPr txBox="1"/>
            <p:nvPr/>
          </p:nvSpPr>
          <p:spPr>
            <a:xfrm>
              <a:off x="2600325" y="6032500"/>
              <a:ext cx="261938" cy="261938"/>
            </a:xfrm>
            <a:prstGeom prst="rect">
              <a:avLst/>
            </a:prstGeom>
            <a:noFill/>
          </p:spPr>
          <p:txBody>
            <a:bodyPr wrap="none">
              <a:spAutoFit/>
            </a:bodyPr>
            <a:lstStyle/>
            <a:p>
              <a:pPr>
                <a:defRPr/>
              </a:pPr>
              <a:r>
                <a:rPr lang="de-CH" sz="1050" dirty="0">
                  <a:latin typeface="Arial" charset="0"/>
                </a:rPr>
                <a:t>1</a:t>
              </a:r>
            </a:p>
          </p:txBody>
        </p:sp>
        <p:sp>
          <p:nvSpPr>
            <p:cNvPr id="20" name="Textfeld 19"/>
            <p:cNvSpPr txBox="1"/>
            <p:nvPr/>
          </p:nvSpPr>
          <p:spPr>
            <a:xfrm>
              <a:off x="2863850" y="6032500"/>
              <a:ext cx="261938" cy="261938"/>
            </a:xfrm>
            <a:prstGeom prst="rect">
              <a:avLst/>
            </a:prstGeom>
            <a:noFill/>
          </p:spPr>
          <p:txBody>
            <a:bodyPr wrap="none">
              <a:spAutoFit/>
            </a:bodyPr>
            <a:lstStyle/>
            <a:p>
              <a:pPr>
                <a:defRPr/>
              </a:pPr>
              <a:r>
                <a:rPr lang="de-CH" sz="1050" dirty="0">
                  <a:latin typeface="Arial" charset="0"/>
                </a:rPr>
                <a:t>2</a:t>
              </a:r>
            </a:p>
          </p:txBody>
        </p:sp>
        <p:sp>
          <p:nvSpPr>
            <p:cNvPr id="21" name="Textfeld 20"/>
            <p:cNvSpPr txBox="1"/>
            <p:nvPr/>
          </p:nvSpPr>
          <p:spPr>
            <a:xfrm>
              <a:off x="3090863" y="6035675"/>
              <a:ext cx="263525" cy="261938"/>
            </a:xfrm>
            <a:prstGeom prst="rect">
              <a:avLst/>
            </a:prstGeom>
            <a:noFill/>
          </p:spPr>
          <p:txBody>
            <a:bodyPr wrap="none">
              <a:spAutoFit/>
            </a:bodyPr>
            <a:lstStyle/>
            <a:p>
              <a:pPr>
                <a:defRPr/>
              </a:pPr>
              <a:r>
                <a:rPr lang="de-CH" sz="1050" dirty="0">
                  <a:latin typeface="Arial" charset="0"/>
                </a:rPr>
                <a:t>3</a:t>
              </a:r>
            </a:p>
          </p:txBody>
        </p:sp>
        <p:sp>
          <p:nvSpPr>
            <p:cNvPr id="22" name="Textfeld 21"/>
            <p:cNvSpPr txBox="1"/>
            <p:nvPr/>
          </p:nvSpPr>
          <p:spPr>
            <a:xfrm>
              <a:off x="3354388" y="6035675"/>
              <a:ext cx="263525" cy="261938"/>
            </a:xfrm>
            <a:prstGeom prst="rect">
              <a:avLst/>
            </a:prstGeom>
            <a:noFill/>
          </p:spPr>
          <p:txBody>
            <a:bodyPr wrap="none">
              <a:spAutoFit/>
            </a:bodyPr>
            <a:lstStyle/>
            <a:p>
              <a:pPr>
                <a:defRPr/>
              </a:pPr>
              <a:r>
                <a:rPr lang="de-CH" sz="1050" dirty="0">
                  <a:latin typeface="Arial" charset="0"/>
                </a:rPr>
                <a:t>4</a:t>
              </a:r>
            </a:p>
          </p:txBody>
        </p:sp>
        <p:sp>
          <p:nvSpPr>
            <p:cNvPr id="23" name="Textfeld 22"/>
            <p:cNvSpPr txBox="1"/>
            <p:nvPr/>
          </p:nvSpPr>
          <p:spPr>
            <a:xfrm>
              <a:off x="3590925" y="6035675"/>
              <a:ext cx="263525" cy="261938"/>
            </a:xfrm>
            <a:prstGeom prst="rect">
              <a:avLst/>
            </a:prstGeom>
            <a:noFill/>
          </p:spPr>
          <p:txBody>
            <a:bodyPr wrap="none">
              <a:spAutoFit/>
            </a:bodyPr>
            <a:lstStyle/>
            <a:p>
              <a:pPr>
                <a:defRPr/>
              </a:pPr>
              <a:r>
                <a:rPr lang="de-CH" sz="1050" dirty="0">
                  <a:latin typeface="Arial" charset="0"/>
                </a:rPr>
                <a:t>5</a:t>
              </a:r>
            </a:p>
          </p:txBody>
        </p:sp>
        <p:sp>
          <p:nvSpPr>
            <p:cNvPr id="24" name="Textfeld 23"/>
            <p:cNvSpPr txBox="1"/>
            <p:nvPr/>
          </p:nvSpPr>
          <p:spPr>
            <a:xfrm>
              <a:off x="3824288" y="6022975"/>
              <a:ext cx="260350" cy="254000"/>
            </a:xfrm>
            <a:prstGeom prst="rect">
              <a:avLst/>
            </a:prstGeom>
            <a:noFill/>
          </p:spPr>
          <p:txBody>
            <a:bodyPr wrap="none">
              <a:spAutoFit/>
            </a:bodyPr>
            <a:lstStyle/>
            <a:p>
              <a:pPr>
                <a:defRPr/>
              </a:pPr>
              <a:r>
                <a:rPr lang="de-CH" sz="1050" dirty="0">
                  <a:latin typeface="Arial" charset="0"/>
                </a:rPr>
                <a:t>6</a:t>
              </a:r>
            </a:p>
          </p:txBody>
        </p:sp>
        <p:sp>
          <p:nvSpPr>
            <p:cNvPr id="25" name="Textfeld 24"/>
            <p:cNvSpPr txBox="1"/>
            <p:nvPr/>
          </p:nvSpPr>
          <p:spPr>
            <a:xfrm>
              <a:off x="4048125" y="6032500"/>
              <a:ext cx="260350" cy="254000"/>
            </a:xfrm>
            <a:prstGeom prst="rect">
              <a:avLst/>
            </a:prstGeom>
            <a:noFill/>
          </p:spPr>
          <p:txBody>
            <a:bodyPr wrap="none">
              <a:spAutoFit/>
            </a:bodyPr>
            <a:lstStyle/>
            <a:p>
              <a:pPr>
                <a:defRPr/>
              </a:pPr>
              <a:r>
                <a:rPr lang="de-CH" sz="1050" dirty="0">
                  <a:latin typeface="Arial" charset="0"/>
                </a:rPr>
                <a:t>7</a:t>
              </a:r>
            </a:p>
          </p:txBody>
        </p:sp>
        <p:sp>
          <p:nvSpPr>
            <p:cNvPr id="26" name="Textfeld 25"/>
            <p:cNvSpPr txBox="1"/>
            <p:nvPr/>
          </p:nvSpPr>
          <p:spPr>
            <a:xfrm>
              <a:off x="4300538" y="6043613"/>
              <a:ext cx="258762" cy="254000"/>
            </a:xfrm>
            <a:prstGeom prst="rect">
              <a:avLst/>
            </a:prstGeom>
            <a:noFill/>
          </p:spPr>
          <p:txBody>
            <a:bodyPr wrap="none">
              <a:spAutoFit/>
            </a:bodyPr>
            <a:lstStyle/>
            <a:p>
              <a:pPr>
                <a:defRPr/>
              </a:pPr>
              <a:r>
                <a:rPr lang="de-CH" sz="1050" dirty="0">
                  <a:latin typeface="Arial" charset="0"/>
                </a:rPr>
                <a:t>8</a:t>
              </a:r>
            </a:p>
          </p:txBody>
        </p:sp>
        <p:sp>
          <p:nvSpPr>
            <p:cNvPr id="27" name="Textfeld 26"/>
            <p:cNvSpPr txBox="1"/>
            <p:nvPr/>
          </p:nvSpPr>
          <p:spPr>
            <a:xfrm>
              <a:off x="4545013" y="6032500"/>
              <a:ext cx="260350" cy="254000"/>
            </a:xfrm>
            <a:prstGeom prst="rect">
              <a:avLst/>
            </a:prstGeom>
            <a:noFill/>
          </p:spPr>
          <p:txBody>
            <a:bodyPr wrap="none">
              <a:spAutoFit/>
            </a:bodyPr>
            <a:lstStyle/>
            <a:p>
              <a:pPr>
                <a:defRPr/>
              </a:pPr>
              <a:r>
                <a:rPr lang="de-CH" sz="1050" dirty="0">
                  <a:latin typeface="Arial" charset="0"/>
                </a:rPr>
                <a:t>9</a:t>
              </a:r>
            </a:p>
          </p:txBody>
        </p:sp>
        <p:sp>
          <p:nvSpPr>
            <p:cNvPr id="28" name="Textfeld 27"/>
            <p:cNvSpPr txBox="1"/>
            <p:nvPr/>
          </p:nvSpPr>
          <p:spPr>
            <a:xfrm>
              <a:off x="4768850" y="6032500"/>
              <a:ext cx="334963" cy="254000"/>
            </a:xfrm>
            <a:prstGeom prst="rect">
              <a:avLst/>
            </a:prstGeom>
            <a:noFill/>
          </p:spPr>
          <p:txBody>
            <a:bodyPr wrap="none">
              <a:spAutoFit/>
            </a:bodyPr>
            <a:lstStyle/>
            <a:p>
              <a:pPr>
                <a:defRPr/>
              </a:pPr>
              <a:r>
                <a:rPr lang="de-CH" sz="1050" dirty="0">
                  <a:latin typeface="Arial" charset="0"/>
                </a:rPr>
                <a:t>10</a:t>
              </a:r>
            </a:p>
          </p:txBody>
        </p:sp>
      </p:grpSp>
      <p:sp>
        <p:nvSpPr>
          <p:cNvPr id="10282" name="Textfeld 28"/>
          <p:cNvSpPr txBox="1">
            <a:spLocks noChangeArrowheads="1"/>
          </p:cNvSpPr>
          <p:nvPr/>
        </p:nvSpPr>
        <p:spPr bwMode="auto">
          <a:xfrm>
            <a:off x="2713578" y="4971912"/>
            <a:ext cx="2481770"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dirty="0"/>
              <a:t>5 Kanal Doppel-Schalter</a:t>
            </a:r>
          </a:p>
          <a:p>
            <a:pPr algn="ctr" eaLnBrk="1" hangingPunct="1"/>
            <a:r>
              <a:rPr lang="de-CH" altLang="de-DE" sz="1400" dirty="0"/>
              <a:t>(Hersteller: Mono Sauerland)</a:t>
            </a:r>
          </a:p>
        </p:txBody>
      </p:sp>
      <p:sp>
        <p:nvSpPr>
          <p:cNvPr id="10283" name="Textfeld 29"/>
          <p:cNvSpPr txBox="1">
            <a:spLocks noChangeArrowheads="1"/>
          </p:cNvSpPr>
          <p:nvPr/>
        </p:nvSpPr>
        <p:spPr bwMode="auto">
          <a:xfrm>
            <a:off x="1870075" y="7940675"/>
            <a:ext cx="405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Schaltmodule sind minus geschalten !</a:t>
            </a:r>
          </a:p>
        </p:txBody>
      </p:sp>
      <p:cxnSp>
        <p:nvCxnSpPr>
          <p:cNvPr id="31" name="Gerade Verbindung 30"/>
          <p:cNvCxnSpPr/>
          <p:nvPr/>
        </p:nvCxnSpPr>
        <p:spPr>
          <a:xfrm flipH="1">
            <a:off x="1066800" y="6881813"/>
            <a:ext cx="1325563"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1076325" y="6937375"/>
            <a:ext cx="1325563"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H="1">
            <a:off x="1114425" y="6989763"/>
            <a:ext cx="1325563"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rot="4525909">
            <a:off x="870744" y="7088981"/>
            <a:ext cx="368300" cy="522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35" name="Textfeld 34"/>
          <p:cNvSpPr txBox="1"/>
          <p:nvPr/>
        </p:nvSpPr>
        <p:spPr>
          <a:xfrm>
            <a:off x="608013" y="7681913"/>
            <a:ext cx="1169987" cy="254000"/>
          </a:xfrm>
          <a:prstGeom prst="rect">
            <a:avLst/>
          </a:prstGeom>
          <a:noFill/>
        </p:spPr>
        <p:txBody>
          <a:bodyPr wrap="none">
            <a:spAutoFit/>
          </a:bodyPr>
          <a:lstStyle/>
          <a:p>
            <a:pPr>
              <a:defRPr/>
            </a:pPr>
            <a:r>
              <a:rPr lang="de-CH" sz="1050" dirty="0">
                <a:latin typeface="Arial" charset="0"/>
              </a:rPr>
              <a:t>Empfängerkabel</a:t>
            </a:r>
          </a:p>
        </p:txBody>
      </p:sp>
      <p:sp>
        <p:nvSpPr>
          <p:cNvPr id="10289" name="Textfeld 1"/>
          <p:cNvSpPr txBox="1">
            <a:spLocks noChangeArrowheads="1"/>
          </p:cNvSpPr>
          <p:nvPr/>
        </p:nvSpPr>
        <p:spPr bwMode="auto">
          <a:xfrm>
            <a:off x="5710238" y="1169988"/>
            <a:ext cx="4905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dirty="0"/>
              <a:t>grün</a:t>
            </a:r>
          </a:p>
        </p:txBody>
      </p:sp>
      <p:sp>
        <p:nvSpPr>
          <p:cNvPr id="10290" name="Textfeld 35"/>
          <p:cNvSpPr txBox="1">
            <a:spLocks noChangeArrowheads="1"/>
          </p:cNvSpPr>
          <p:nvPr/>
        </p:nvSpPr>
        <p:spPr bwMode="auto">
          <a:xfrm>
            <a:off x="5667375" y="1520825"/>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braun</a:t>
            </a:r>
          </a:p>
        </p:txBody>
      </p:sp>
      <p:sp>
        <p:nvSpPr>
          <p:cNvPr id="10291" name="Textfeld 36"/>
          <p:cNvSpPr txBox="1">
            <a:spLocks noChangeArrowheads="1"/>
          </p:cNvSpPr>
          <p:nvPr/>
        </p:nvSpPr>
        <p:spPr bwMode="auto">
          <a:xfrm>
            <a:off x="5541963" y="1797050"/>
            <a:ext cx="771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Schwarz</a:t>
            </a:r>
          </a:p>
        </p:txBody>
      </p:sp>
      <p:sp>
        <p:nvSpPr>
          <p:cNvPr id="10292" name="Textfeld 37"/>
          <p:cNvSpPr txBox="1">
            <a:spLocks noChangeArrowheads="1"/>
          </p:cNvSpPr>
          <p:nvPr/>
        </p:nvSpPr>
        <p:spPr bwMode="auto">
          <a:xfrm>
            <a:off x="5710238" y="2111375"/>
            <a:ext cx="490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grau</a:t>
            </a:r>
          </a:p>
        </p:txBody>
      </p:sp>
      <p:sp>
        <p:nvSpPr>
          <p:cNvPr id="10293" name="Textfeld 38"/>
          <p:cNvSpPr txBox="1">
            <a:spLocks noChangeArrowheads="1"/>
          </p:cNvSpPr>
          <p:nvPr/>
        </p:nvSpPr>
        <p:spPr bwMode="auto">
          <a:xfrm>
            <a:off x="5786438" y="2387600"/>
            <a:ext cx="338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xx</a:t>
            </a:r>
          </a:p>
        </p:txBody>
      </p:sp>
      <p:sp>
        <p:nvSpPr>
          <p:cNvPr id="10294" name="Textfeld 39"/>
          <p:cNvSpPr txBox="1">
            <a:spLocks noChangeArrowheads="1"/>
          </p:cNvSpPr>
          <p:nvPr/>
        </p:nvSpPr>
        <p:spPr bwMode="auto">
          <a:xfrm>
            <a:off x="5786438" y="2771775"/>
            <a:ext cx="338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xx</a:t>
            </a:r>
          </a:p>
        </p:txBody>
      </p:sp>
      <p:sp>
        <p:nvSpPr>
          <p:cNvPr id="10295" name="Textfeld 40"/>
          <p:cNvSpPr txBox="1">
            <a:spLocks noChangeArrowheads="1"/>
          </p:cNvSpPr>
          <p:nvPr/>
        </p:nvSpPr>
        <p:spPr bwMode="auto">
          <a:xfrm>
            <a:off x="5661025" y="4032250"/>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orange</a:t>
            </a:r>
          </a:p>
        </p:txBody>
      </p:sp>
      <p:sp>
        <p:nvSpPr>
          <p:cNvPr id="10296" name="Textfeld 41"/>
          <p:cNvSpPr txBox="1">
            <a:spLocks noChangeArrowheads="1"/>
          </p:cNvSpPr>
          <p:nvPr/>
        </p:nvSpPr>
        <p:spPr bwMode="auto">
          <a:xfrm>
            <a:off x="5722938" y="3671888"/>
            <a:ext cx="568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weiss</a:t>
            </a:r>
          </a:p>
        </p:txBody>
      </p:sp>
      <p:sp>
        <p:nvSpPr>
          <p:cNvPr id="10297" name="Textfeld 42"/>
          <p:cNvSpPr txBox="1">
            <a:spLocks noChangeArrowheads="1"/>
          </p:cNvSpPr>
          <p:nvPr/>
        </p:nvSpPr>
        <p:spPr bwMode="auto">
          <a:xfrm>
            <a:off x="5746750" y="3395663"/>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blau</a:t>
            </a:r>
          </a:p>
        </p:txBody>
      </p:sp>
      <p:sp>
        <p:nvSpPr>
          <p:cNvPr id="10298" name="Textfeld 43"/>
          <p:cNvSpPr txBox="1">
            <a:spLocks noChangeArrowheads="1"/>
          </p:cNvSpPr>
          <p:nvPr/>
        </p:nvSpPr>
        <p:spPr bwMode="auto">
          <a:xfrm>
            <a:off x="5786438" y="3049588"/>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xx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Soundmodul für XX (Hersteller Beier)</a:t>
            </a:r>
          </a:p>
        </p:txBody>
      </p:sp>
      <p:pic>
        <p:nvPicPr>
          <p:cNvPr id="112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4" y="576264"/>
            <a:ext cx="5256559" cy="79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Welcher Sound in welchem Slot beim Soundmodul (Hersteller Beier) </a:t>
            </a:r>
          </a:p>
          <a:p>
            <a:pPr algn="ctr" eaLnBrk="1" hangingPunct="1"/>
            <a:r>
              <a:rPr lang="de-CH" altLang="de-DE" sz="1400" b="1" dirty="0"/>
              <a:t>xx</a:t>
            </a:r>
          </a:p>
        </p:txBody>
      </p:sp>
      <p:sp>
        <p:nvSpPr>
          <p:cNvPr id="12291" name="Rectangle 4"/>
          <p:cNvSpPr>
            <a:spLocks noChangeArrowheads="1"/>
          </p:cNvSpPr>
          <p:nvPr/>
        </p:nvSpPr>
        <p:spPr bwMode="auto">
          <a:xfrm>
            <a:off x="800100" y="793750"/>
            <a:ext cx="491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400" b="1"/>
              <a:t>Übersicht, welche Sounds in welchen Slots abgelegt ist:</a:t>
            </a:r>
          </a:p>
        </p:txBody>
      </p:sp>
      <p:pic>
        <p:nvPicPr>
          <p:cNvPr id="12292" name="Picture 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4" y="2915816"/>
            <a:ext cx="6409599" cy="303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rot="20414631">
            <a:off x="307935" y="4078218"/>
            <a:ext cx="6170279" cy="707886"/>
          </a:xfrm>
          <a:prstGeom prst="rect">
            <a:avLst/>
          </a:prstGeom>
          <a:noFill/>
        </p:spPr>
        <p:txBody>
          <a:bodyPr wrap="none" lIns="91440" tIns="45720" rIns="91440" bIns="45720">
            <a:spAutoFit/>
          </a:bodyPr>
          <a:lstStyle/>
          <a:p>
            <a:pPr algn="ctr"/>
            <a:r>
              <a:rPr lang="de-DE"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Beispiel von Printscreen</a:t>
            </a:r>
          </a:p>
        </p:txBody>
      </p:sp>
      <p:sp>
        <p:nvSpPr>
          <p:cNvPr id="3" name="Textfeld 2"/>
          <p:cNvSpPr txBox="1"/>
          <p:nvPr/>
        </p:nvSpPr>
        <p:spPr>
          <a:xfrm>
            <a:off x="413284" y="6695051"/>
            <a:ext cx="6328084" cy="1077218"/>
          </a:xfrm>
          <a:prstGeom prst="rect">
            <a:avLst/>
          </a:prstGeom>
          <a:noFill/>
        </p:spPr>
        <p:txBody>
          <a:bodyPr wrap="square" rtlCol="0">
            <a:spAutoFit/>
          </a:bodyPr>
          <a:lstStyle/>
          <a:p>
            <a:r>
              <a:rPr lang="de-CH" sz="1600" dirty="0"/>
              <a:t>Hier werden Printscreens von der der Beier Software abgelegt.</a:t>
            </a:r>
          </a:p>
          <a:p>
            <a:r>
              <a:rPr lang="de-CH" sz="1600" dirty="0"/>
              <a:t>So hat man jederzeit auch eine Papiersicherung zur Verfügung, wenn im schlimmsten Fall alle Daten auf den elektronischen Backup von Beier verloren gehen.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Welcher Sound in welchem Slot beim Soundmodul  (Hersteller Beier) </a:t>
            </a:r>
          </a:p>
          <a:p>
            <a:pPr algn="ctr" eaLnBrk="1" hangingPunct="1"/>
            <a:r>
              <a:rPr lang="de-CH" altLang="de-DE" sz="1400" b="1" dirty="0"/>
              <a:t>xx</a:t>
            </a:r>
          </a:p>
        </p:txBody>
      </p:sp>
      <p:sp>
        <p:nvSpPr>
          <p:cNvPr id="14339" name="Rectangle 4"/>
          <p:cNvSpPr>
            <a:spLocks noChangeArrowheads="1"/>
          </p:cNvSpPr>
          <p:nvPr/>
        </p:nvSpPr>
        <p:spPr bwMode="auto">
          <a:xfrm>
            <a:off x="800100" y="793750"/>
            <a:ext cx="491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400" b="1"/>
              <a:t>Übersicht, welche Sounds in welchen Slots abgelegt ist:</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223963"/>
            <a:ext cx="6837362" cy="385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710238"/>
            <a:ext cx="57626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20414631">
            <a:off x="307935" y="2796451"/>
            <a:ext cx="6170279" cy="707886"/>
          </a:xfrm>
          <a:prstGeom prst="rect">
            <a:avLst/>
          </a:prstGeom>
          <a:noFill/>
        </p:spPr>
        <p:txBody>
          <a:bodyPr wrap="none" lIns="91440" tIns="45720" rIns="91440" bIns="45720">
            <a:spAutoFit/>
          </a:bodyPr>
          <a:lstStyle/>
          <a:p>
            <a:pPr algn="ctr"/>
            <a:r>
              <a:rPr lang="de-DE"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Beispiel von Printscreen</a:t>
            </a:r>
          </a:p>
        </p:txBody>
      </p:sp>
      <p:sp>
        <p:nvSpPr>
          <p:cNvPr id="7" name="Rechteck 6"/>
          <p:cNvSpPr/>
          <p:nvPr/>
        </p:nvSpPr>
        <p:spPr>
          <a:xfrm rot="20414631">
            <a:off x="344654" y="6422090"/>
            <a:ext cx="6170279" cy="707886"/>
          </a:xfrm>
          <a:prstGeom prst="rect">
            <a:avLst/>
          </a:prstGeom>
          <a:noFill/>
        </p:spPr>
        <p:txBody>
          <a:bodyPr wrap="none" lIns="91440" tIns="45720" rIns="91440" bIns="45720">
            <a:spAutoFit/>
          </a:bodyPr>
          <a:lstStyle/>
          <a:p>
            <a:pPr algn="ctr"/>
            <a:r>
              <a:rPr lang="de-DE"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Beispiel von Printscreen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Welcher Sound in welchem Slot beim Soundmodul (Hersteller Beier) </a:t>
            </a:r>
          </a:p>
          <a:p>
            <a:pPr algn="ctr" eaLnBrk="1" hangingPunct="1"/>
            <a:r>
              <a:rPr lang="de-CH" altLang="de-DE" sz="1400" b="1" dirty="0"/>
              <a:t>xx</a:t>
            </a:r>
          </a:p>
        </p:txBody>
      </p:sp>
      <p:sp>
        <p:nvSpPr>
          <p:cNvPr id="15363" name="Rectangle 4"/>
          <p:cNvSpPr>
            <a:spLocks noChangeArrowheads="1"/>
          </p:cNvSpPr>
          <p:nvPr/>
        </p:nvSpPr>
        <p:spPr bwMode="auto">
          <a:xfrm>
            <a:off x="800100" y="793750"/>
            <a:ext cx="491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400" b="1"/>
              <a:t>Übersicht, welche Sounds in welchen Slots abgelegt ist:</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26" y="1085851"/>
            <a:ext cx="6125739" cy="380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0" y="5004048"/>
            <a:ext cx="583882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20414631">
            <a:off x="381373" y="2869837"/>
            <a:ext cx="6170279" cy="707886"/>
          </a:xfrm>
          <a:prstGeom prst="rect">
            <a:avLst/>
          </a:prstGeom>
          <a:noFill/>
        </p:spPr>
        <p:txBody>
          <a:bodyPr wrap="none" lIns="91440" tIns="45720" rIns="91440" bIns="45720">
            <a:spAutoFit/>
          </a:bodyPr>
          <a:lstStyle/>
          <a:p>
            <a:pPr algn="ctr"/>
            <a:r>
              <a:rPr lang="de-DE"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Beispiel von Printscreen</a:t>
            </a:r>
          </a:p>
        </p:txBody>
      </p:sp>
      <p:sp>
        <p:nvSpPr>
          <p:cNvPr id="7" name="Rechteck 6"/>
          <p:cNvSpPr/>
          <p:nvPr/>
        </p:nvSpPr>
        <p:spPr>
          <a:xfrm rot="20414631">
            <a:off x="421055" y="6670746"/>
            <a:ext cx="6170279" cy="707886"/>
          </a:xfrm>
          <a:prstGeom prst="rect">
            <a:avLst/>
          </a:prstGeom>
          <a:noFill/>
        </p:spPr>
        <p:txBody>
          <a:bodyPr wrap="none" lIns="91440" tIns="45720" rIns="91440" bIns="45720">
            <a:spAutoFit/>
          </a:bodyPr>
          <a:lstStyle/>
          <a:p>
            <a:pPr algn="ctr"/>
            <a:r>
              <a:rPr lang="de-DE"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Beispiel von Printscreen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 Anschlussbelegung Flachbandkabel Soundmodul (Hersteller Beier) </a:t>
            </a:r>
          </a:p>
          <a:p>
            <a:pPr algn="ctr" eaLnBrk="1" hangingPunct="1"/>
            <a:r>
              <a:rPr lang="de-CH" altLang="de-DE" sz="1400" b="1" dirty="0"/>
              <a:t>xx</a:t>
            </a:r>
          </a:p>
        </p:txBody>
      </p:sp>
      <p:pic>
        <p:nvPicPr>
          <p:cNvPr id="163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75" y="823459"/>
            <a:ext cx="5545038" cy="785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3" name="Gerade Verbindung 362"/>
          <p:cNvCxnSpPr/>
          <p:nvPr/>
        </p:nvCxnSpPr>
        <p:spPr>
          <a:xfrm>
            <a:off x="4441825" y="5218113"/>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4" name="Gerade Verbindung 363"/>
          <p:cNvCxnSpPr/>
          <p:nvPr/>
        </p:nvCxnSpPr>
        <p:spPr>
          <a:xfrm>
            <a:off x="4441825" y="5357813"/>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5" name="Gerade Verbindung 364"/>
          <p:cNvCxnSpPr/>
          <p:nvPr/>
        </p:nvCxnSpPr>
        <p:spPr>
          <a:xfrm>
            <a:off x="4441825" y="6361113"/>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6" name="Gerade Verbindung 365"/>
          <p:cNvCxnSpPr/>
          <p:nvPr/>
        </p:nvCxnSpPr>
        <p:spPr>
          <a:xfrm>
            <a:off x="4441825" y="5067300"/>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7" name="Gerade Verbindung 366"/>
          <p:cNvCxnSpPr/>
          <p:nvPr/>
        </p:nvCxnSpPr>
        <p:spPr>
          <a:xfrm>
            <a:off x="4441825" y="5486400"/>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8" name="Gerade Verbindung 367"/>
          <p:cNvCxnSpPr/>
          <p:nvPr/>
        </p:nvCxnSpPr>
        <p:spPr>
          <a:xfrm>
            <a:off x="4451350" y="5635625"/>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9" name="Gerade Verbindung 368"/>
          <p:cNvCxnSpPr/>
          <p:nvPr/>
        </p:nvCxnSpPr>
        <p:spPr>
          <a:xfrm>
            <a:off x="4441825" y="5784850"/>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0" name="Gerade Verbindung 369"/>
          <p:cNvCxnSpPr/>
          <p:nvPr/>
        </p:nvCxnSpPr>
        <p:spPr>
          <a:xfrm>
            <a:off x="4445000" y="5926138"/>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Gerade Verbindung 370"/>
          <p:cNvCxnSpPr/>
          <p:nvPr/>
        </p:nvCxnSpPr>
        <p:spPr>
          <a:xfrm>
            <a:off x="4437063" y="6073775"/>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2" name="Gerade Verbindung 371"/>
          <p:cNvCxnSpPr/>
          <p:nvPr/>
        </p:nvCxnSpPr>
        <p:spPr>
          <a:xfrm>
            <a:off x="4445000" y="6226175"/>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Gewinkelte Verbindung 273"/>
          <p:cNvCxnSpPr/>
          <p:nvPr/>
        </p:nvCxnSpPr>
        <p:spPr>
          <a:xfrm flipV="1">
            <a:off x="1454150" y="2379663"/>
            <a:ext cx="2922588" cy="1778000"/>
          </a:xfrm>
          <a:prstGeom prst="bentConnector3">
            <a:avLst>
              <a:gd name="adj1" fmla="val 53047"/>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85"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XX</a:t>
            </a:r>
          </a:p>
        </p:txBody>
      </p:sp>
      <p:pic>
        <p:nvPicPr>
          <p:cNvPr id="3086"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669925"/>
            <a:ext cx="1679575" cy="78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7" name="Textfeld 1"/>
          <p:cNvSpPr txBox="1">
            <a:spLocks noChangeArrowheads="1"/>
          </p:cNvSpPr>
          <p:nvPr/>
        </p:nvSpPr>
        <p:spPr bwMode="auto">
          <a:xfrm>
            <a:off x="454025" y="539750"/>
            <a:ext cx="912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Ruderservo</a:t>
            </a:r>
          </a:p>
        </p:txBody>
      </p:sp>
      <p:cxnSp>
        <p:nvCxnSpPr>
          <p:cNvPr id="10" name="Gewinkelte Verbindung 9"/>
          <p:cNvCxnSpPr/>
          <p:nvPr/>
        </p:nvCxnSpPr>
        <p:spPr>
          <a:xfrm rot="5400000">
            <a:off x="896938" y="1392238"/>
            <a:ext cx="909637" cy="84137"/>
          </a:xfrm>
          <a:prstGeom prst="bentConnector3">
            <a:avLst>
              <a:gd name="adj1" fmla="val 99566"/>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Gewinkelte Verbindung 6"/>
          <p:cNvCxnSpPr/>
          <p:nvPr/>
        </p:nvCxnSpPr>
        <p:spPr>
          <a:xfrm flipV="1">
            <a:off x="1293813" y="1627188"/>
            <a:ext cx="1385887" cy="323850"/>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090" name="Textfeld 18"/>
          <p:cNvSpPr txBox="1">
            <a:spLocks noChangeArrowheads="1"/>
          </p:cNvSpPr>
          <p:nvPr/>
        </p:nvSpPr>
        <p:spPr bwMode="auto">
          <a:xfrm>
            <a:off x="2065338" y="1195388"/>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BEC</a:t>
            </a:r>
          </a:p>
        </p:txBody>
      </p:sp>
      <p:pic>
        <p:nvPicPr>
          <p:cNvPr id="3091"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163" y="1122363"/>
            <a:ext cx="1120775" cy="82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2" name="Textfeld 21"/>
          <p:cNvSpPr txBox="1">
            <a:spLocks noChangeArrowheads="1"/>
          </p:cNvSpPr>
          <p:nvPr/>
        </p:nvSpPr>
        <p:spPr bwMode="auto">
          <a:xfrm>
            <a:off x="3705225" y="847725"/>
            <a:ext cx="1087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Regler Antrieb</a:t>
            </a:r>
          </a:p>
        </p:txBody>
      </p:sp>
      <p:sp>
        <p:nvSpPr>
          <p:cNvPr id="3093" name="Textfeld 22"/>
          <p:cNvSpPr txBox="1">
            <a:spLocks noChangeArrowheads="1"/>
          </p:cNvSpPr>
          <p:nvPr/>
        </p:nvSpPr>
        <p:spPr bwMode="auto">
          <a:xfrm>
            <a:off x="3644900" y="2405063"/>
            <a:ext cx="108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000"/>
              <a:t>Regler </a:t>
            </a:r>
          </a:p>
          <a:p>
            <a:pPr algn="ctr" eaLnBrk="1" hangingPunct="1"/>
            <a:r>
              <a:rPr lang="de-CH" altLang="de-DE" sz="1000"/>
              <a:t>Querstromruder</a:t>
            </a:r>
          </a:p>
        </p:txBody>
      </p:sp>
      <p:cxnSp>
        <p:nvCxnSpPr>
          <p:cNvPr id="14" name="Gewinkelte Verbindung 13"/>
          <p:cNvCxnSpPr/>
          <p:nvPr/>
        </p:nvCxnSpPr>
        <p:spPr>
          <a:xfrm rot="16200000" flipH="1">
            <a:off x="1935163" y="3457575"/>
            <a:ext cx="4789488" cy="2230437"/>
          </a:xfrm>
          <a:prstGeom prst="bentConnector3">
            <a:avLst>
              <a:gd name="adj1" fmla="val 945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rot="10800000">
            <a:off x="1293813" y="2141538"/>
            <a:ext cx="2574925" cy="806450"/>
          </a:xfrm>
          <a:prstGeom prst="bentConnector3">
            <a:avLst>
              <a:gd name="adj1" fmla="val 621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096" name="Textfeld 31"/>
          <p:cNvSpPr txBox="1">
            <a:spLocks noChangeArrowheads="1"/>
          </p:cNvSpPr>
          <p:nvPr/>
        </p:nvSpPr>
        <p:spPr bwMode="auto">
          <a:xfrm>
            <a:off x="404813" y="1458913"/>
            <a:ext cx="8747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7 Kanal </a:t>
            </a:r>
          </a:p>
          <a:p>
            <a:pPr algn="ctr" eaLnBrk="1" hangingPunct="1"/>
            <a:r>
              <a:rPr lang="de-CH" altLang="de-DE" sz="1100"/>
              <a:t>Empfänger</a:t>
            </a:r>
          </a:p>
        </p:txBody>
      </p:sp>
      <p:pic>
        <p:nvPicPr>
          <p:cNvPr id="309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1336675"/>
            <a:ext cx="12890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8"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916238"/>
            <a:ext cx="12890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Gewinkelte Verbindung 23"/>
          <p:cNvCxnSpPr/>
          <p:nvPr/>
        </p:nvCxnSpPr>
        <p:spPr>
          <a:xfrm rot="5400000" flipH="1" flipV="1">
            <a:off x="4515644" y="1164431"/>
            <a:ext cx="527050" cy="1042988"/>
          </a:xfrm>
          <a:prstGeom prst="bentConnector4">
            <a:avLst>
              <a:gd name="adj1" fmla="val -43369"/>
              <a:gd name="adj2" fmla="val 76875"/>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p:nvPr/>
        </p:nvCxnSpPr>
        <p:spPr>
          <a:xfrm rot="5400000" flipH="1" flipV="1">
            <a:off x="4699794" y="2823369"/>
            <a:ext cx="276225" cy="1071563"/>
          </a:xfrm>
          <a:prstGeom prst="bentConnector4">
            <a:avLst>
              <a:gd name="adj1" fmla="val -73716"/>
              <a:gd name="adj2" fmla="val 7617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3146" idx="3"/>
          </p:cNvCxnSpPr>
          <p:nvPr/>
        </p:nvCxnSpPr>
        <p:spPr>
          <a:xfrm rot="5400000" flipH="1" flipV="1">
            <a:off x="4561681" y="2699544"/>
            <a:ext cx="428625" cy="1042988"/>
          </a:xfrm>
          <a:prstGeom prst="bentConnector4">
            <a:avLst>
              <a:gd name="adj1" fmla="val -53366"/>
              <a:gd name="adj2" fmla="val 65307"/>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02" name="Rectangle 9"/>
          <p:cNvSpPr>
            <a:spLocks noChangeArrowheads="1"/>
          </p:cNvSpPr>
          <p:nvPr/>
        </p:nvSpPr>
        <p:spPr bwMode="auto">
          <a:xfrm rot="5400000">
            <a:off x="917576" y="3197225"/>
            <a:ext cx="260350" cy="8604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3103"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6515100"/>
            <a:ext cx="8096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04" name="Textfeld 59"/>
          <p:cNvSpPr txBox="1">
            <a:spLocks noChangeArrowheads="1"/>
          </p:cNvSpPr>
          <p:nvPr/>
        </p:nvSpPr>
        <p:spPr bwMode="auto">
          <a:xfrm>
            <a:off x="200025" y="8037513"/>
            <a:ext cx="8270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Akku 7,2V</a:t>
            </a:r>
          </a:p>
        </p:txBody>
      </p:sp>
      <p:sp>
        <p:nvSpPr>
          <p:cNvPr id="3105" name="Textfeld 62"/>
          <p:cNvSpPr txBox="1">
            <a:spLocks noChangeArrowheads="1"/>
          </p:cNvSpPr>
          <p:nvPr/>
        </p:nvSpPr>
        <p:spPr bwMode="auto">
          <a:xfrm rot="-5400000">
            <a:off x="-324643" y="5431631"/>
            <a:ext cx="1054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Hauptschalter</a:t>
            </a:r>
          </a:p>
        </p:txBody>
      </p:sp>
      <p:sp>
        <p:nvSpPr>
          <p:cNvPr id="3106" name="Rectangle 9"/>
          <p:cNvSpPr>
            <a:spLocks noChangeArrowheads="1"/>
          </p:cNvSpPr>
          <p:nvPr/>
        </p:nvSpPr>
        <p:spPr bwMode="auto">
          <a:xfrm rot="5400000">
            <a:off x="918369" y="3458369"/>
            <a:ext cx="260350" cy="8588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07" name="Rectangle 9"/>
          <p:cNvSpPr>
            <a:spLocks noChangeArrowheads="1"/>
          </p:cNvSpPr>
          <p:nvPr/>
        </p:nvSpPr>
        <p:spPr bwMode="auto">
          <a:xfrm rot="5400000">
            <a:off x="917576" y="3722687"/>
            <a:ext cx="260350" cy="8604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08" name="Rectangle 9"/>
          <p:cNvSpPr>
            <a:spLocks noChangeArrowheads="1"/>
          </p:cNvSpPr>
          <p:nvPr/>
        </p:nvSpPr>
        <p:spPr bwMode="auto">
          <a:xfrm rot="5400000">
            <a:off x="918369" y="3983831"/>
            <a:ext cx="260350" cy="85883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09" name="Textfeld 68"/>
          <p:cNvSpPr txBox="1">
            <a:spLocks noChangeArrowheads="1"/>
          </p:cNvSpPr>
          <p:nvPr/>
        </p:nvSpPr>
        <p:spPr bwMode="auto">
          <a:xfrm>
            <a:off x="850900" y="3497263"/>
            <a:ext cx="3952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5 A</a:t>
            </a:r>
          </a:p>
        </p:txBody>
      </p:sp>
      <p:sp>
        <p:nvSpPr>
          <p:cNvPr id="3110" name="Textfeld 69"/>
          <p:cNvSpPr txBox="1">
            <a:spLocks noChangeArrowheads="1"/>
          </p:cNvSpPr>
          <p:nvPr/>
        </p:nvSpPr>
        <p:spPr bwMode="auto">
          <a:xfrm>
            <a:off x="865188" y="3756025"/>
            <a:ext cx="396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5 A</a:t>
            </a:r>
          </a:p>
        </p:txBody>
      </p:sp>
      <p:sp>
        <p:nvSpPr>
          <p:cNvPr id="3111" name="Textfeld 71"/>
          <p:cNvSpPr txBox="1">
            <a:spLocks noChangeArrowheads="1"/>
          </p:cNvSpPr>
          <p:nvPr/>
        </p:nvSpPr>
        <p:spPr bwMode="auto">
          <a:xfrm>
            <a:off x="808038" y="4024313"/>
            <a:ext cx="474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10 A</a:t>
            </a:r>
          </a:p>
        </p:txBody>
      </p:sp>
      <p:sp>
        <p:nvSpPr>
          <p:cNvPr id="3112" name="Textfeld 72"/>
          <p:cNvSpPr txBox="1">
            <a:spLocks noChangeArrowheads="1"/>
          </p:cNvSpPr>
          <p:nvPr/>
        </p:nvSpPr>
        <p:spPr bwMode="auto">
          <a:xfrm>
            <a:off x="808038" y="4283075"/>
            <a:ext cx="474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10 A</a:t>
            </a:r>
          </a:p>
        </p:txBody>
      </p:sp>
      <p:cxnSp>
        <p:nvCxnSpPr>
          <p:cNvPr id="65" name="Gewinkelte Verbindung 64"/>
          <p:cNvCxnSpPr/>
          <p:nvPr/>
        </p:nvCxnSpPr>
        <p:spPr>
          <a:xfrm rot="16200000" flipH="1">
            <a:off x="-700087" y="5484812"/>
            <a:ext cx="2147888" cy="4763"/>
          </a:xfrm>
          <a:prstGeom prst="bentConnector3">
            <a:avLst>
              <a:gd name="adj1" fmla="val 98412"/>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114"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63" y="5141913"/>
            <a:ext cx="47625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9" name="Gerade Verbindung 78"/>
          <p:cNvCxnSpPr/>
          <p:nvPr/>
        </p:nvCxnSpPr>
        <p:spPr>
          <a:xfrm flipV="1">
            <a:off x="382588" y="3627438"/>
            <a:ext cx="0" cy="785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a:endCxn id="3102" idx="2"/>
          </p:cNvCxnSpPr>
          <p:nvPr/>
        </p:nvCxnSpPr>
        <p:spPr>
          <a:xfrm>
            <a:off x="382588" y="3627438"/>
            <a:ext cx="234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384175" y="3886200"/>
            <a:ext cx="234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384175" y="4156075"/>
            <a:ext cx="234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19" name="Rectangle 205"/>
          <p:cNvSpPr>
            <a:spLocks noChangeArrowheads="1"/>
          </p:cNvSpPr>
          <p:nvPr/>
        </p:nvSpPr>
        <p:spPr bwMode="auto">
          <a:xfrm>
            <a:off x="2041525" y="4441825"/>
            <a:ext cx="944563" cy="19145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sp>
        <p:nvSpPr>
          <p:cNvPr id="3120" name="Text Box 362"/>
          <p:cNvSpPr txBox="1">
            <a:spLocks noChangeArrowheads="1"/>
          </p:cNvSpPr>
          <p:nvPr/>
        </p:nvSpPr>
        <p:spPr bwMode="auto">
          <a:xfrm>
            <a:off x="2190750" y="6111875"/>
            <a:ext cx="23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a:t>
            </a:r>
          </a:p>
        </p:txBody>
      </p:sp>
      <p:sp>
        <p:nvSpPr>
          <p:cNvPr id="3121" name="Text Box 364"/>
          <p:cNvSpPr txBox="1">
            <a:spLocks noChangeArrowheads="1"/>
          </p:cNvSpPr>
          <p:nvPr/>
        </p:nvSpPr>
        <p:spPr bwMode="auto">
          <a:xfrm>
            <a:off x="2608263" y="6103938"/>
            <a:ext cx="236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a:t>-</a:t>
            </a:r>
          </a:p>
        </p:txBody>
      </p:sp>
      <p:cxnSp>
        <p:nvCxnSpPr>
          <p:cNvPr id="88" name="Gewinkelte Verbindung 87"/>
          <p:cNvCxnSpPr/>
          <p:nvPr/>
        </p:nvCxnSpPr>
        <p:spPr>
          <a:xfrm rot="10800000" flipV="1">
            <a:off x="493713" y="6105525"/>
            <a:ext cx="2238375" cy="525463"/>
          </a:xfrm>
          <a:prstGeom prst="bentConnector3">
            <a:avLst>
              <a:gd name="adj1" fmla="val 97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Gewinkelte Verbindung 233"/>
          <p:cNvCxnSpPr>
            <a:stCxn id="3108" idx="0"/>
            <a:endCxn id="3256" idx="5"/>
          </p:cNvCxnSpPr>
          <p:nvPr/>
        </p:nvCxnSpPr>
        <p:spPr>
          <a:xfrm>
            <a:off x="1477963" y="4413250"/>
            <a:ext cx="876300" cy="1643063"/>
          </a:xfrm>
          <a:prstGeom prst="bentConnector4">
            <a:avLst>
              <a:gd name="adj1" fmla="val 25812"/>
              <a:gd name="adj2" fmla="val 12877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Gewinkelte Verbindung 237"/>
          <p:cNvCxnSpPr>
            <a:stCxn id="3186" idx="2"/>
            <a:endCxn id="3102" idx="0"/>
          </p:cNvCxnSpPr>
          <p:nvPr/>
        </p:nvCxnSpPr>
        <p:spPr>
          <a:xfrm rot="5400000">
            <a:off x="1161257" y="1943894"/>
            <a:ext cx="2000250" cy="1366837"/>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Gewinkelte Verbindung 240"/>
          <p:cNvCxnSpPr>
            <a:stCxn id="3186" idx="2"/>
          </p:cNvCxnSpPr>
          <p:nvPr/>
        </p:nvCxnSpPr>
        <p:spPr>
          <a:xfrm rot="5400000">
            <a:off x="1315244" y="3098007"/>
            <a:ext cx="3000375" cy="58737"/>
          </a:xfrm>
          <a:prstGeom prst="bentConnector3">
            <a:avLst>
              <a:gd name="adj1" fmla="val 15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Gewinkelte Verbindung 259"/>
          <p:cNvCxnSpPr/>
          <p:nvPr/>
        </p:nvCxnSpPr>
        <p:spPr>
          <a:xfrm rot="10800000" flipV="1">
            <a:off x="3938588" y="1651000"/>
            <a:ext cx="1435100" cy="600075"/>
          </a:xfrm>
          <a:prstGeom prst="bentConnector3">
            <a:avLst>
              <a:gd name="adj1" fmla="val 1931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Gerade Verbindung 262"/>
          <p:cNvCxnSpPr/>
          <p:nvPr/>
        </p:nvCxnSpPr>
        <p:spPr>
          <a:xfrm flipV="1">
            <a:off x="3944938" y="1949450"/>
            <a:ext cx="0" cy="301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Gerade Verbindung 275"/>
          <p:cNvCxnSpPr/>
          <p:nvPr/>
        </p:nvCxnSpPr>
        <p:spPr>
          <a:xfrm flipV="1">
            <a:off x="4371975" y="1914525"/>
            <a:ext cx="0" cy="468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Gewinkelte Verbindung 280"/>
          <p:cNvCxnSpPr/>
          <p:nvPr/>
        </p:nvCxnSpPr>
        <p:spPr>
          <a:xfrm rot="5400000">
            <a:off x="2041525" y="3051176"/>
            <a:ext cx="2879725" cy="679450"/>
          </a:xfrm>
          <a:prstGeom prst="bentConnector3">
            <a:avLst>
              <a:gd name="adj1" fmla="val 1311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Gerade Verbindung 283"/>
          <p:cNvCxnSpPr/>
          <p:nvPr/>
        </p:nvCxnSpPr>
        <p:spPr>
          <a:xfrm flipH="1">
            <a:off x="2806700" y="4830763"/>
            <a:ext cx="3349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Gewinkelte Verbindung 285"/>
          <p:cNvCxnSpPr>
            <a:stCxn id="3106" idx="0"/>
          </p:cNvCxnSpPr>
          <p:nvPr/>
        </p:nvCxnSpPr>
        <p:spPr>
          <a:xfrm flipV="1">
            <a:off x="1477963" y="3390900"/>
            <a:ext cx="2460625" cy="496888"/>
          </a:xfrm>
          <a:prstGeom prst="bentConnector3">
            <a:avLst>
              <a:gd name="adj1" fmla="val 58626"/>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25" name="Gewinkelte Verbindung 8224"/>
          <p:cNvCxnSpPr>
            <a:stCxn id="3260" idx="6"/>
          </p:cNvCxnSpPr>
          <p:nvPr/>
        </p:nvCxnSpPr>
        <p:spPr>
          <a:xfrm flipV="1">
            <a:off x="2787650" y="3497263"/>
            <a:ext cx="1793875" cy="1525587"/>
          </a:xfrm>
          <a:prstGeom prst="bentConnector3">
            <a:avLst>
              <a:gd name="adj1" fmla="val 3853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0" name="Gerade Verbindung 8239"/>
          <p:cNvCxnSpPr/>
          <p:nvPr/>
        </p:nvCxnSpPr>
        <p:spPr>
          <a:xfrm flipV="1">
            <a:off x="4581525" y="3435350"/>
            <a:ext cx="0"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4" name="Gerade Verbindung 8243"/>
          <p:cNvCxnSpPr/>
          <p:nvPr/>
        </p:nvCxnSpPr>
        <p:spPr>
          <a:xfrm flipV="1">
            <a:off x="4302125" y="3435350"/>
            <a:ext cx="0" cy="80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Gewinkelte Verbindung 320"/>
          <p:cNvCxnSpPr/>
          <p:nvPr/>
        </p:nvCxnSpPr>
        <p:spPr>
          <a:xfrm>
            <a:off x="1282700" y="2232025"/>
            <a:ext cx="2562225" cy="1976438"/>
          </a:xfrm>
          <a:prstGeom prst="bentConnector3">
            <a:avLst>
              <a:gd name="adj1" fmla="val 87544"/>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36" name="Textfeld 8256"/>
          <p:cNvSpPr txBox="1">
            <a:spLocks noChangeArrowheads="1"/>
          </p:cNvSpPr>
          <p:nvPr/>
        </p:nvSpPr>
        <p:spPr bwMode="auto">
          <a:xfrm>
            <a:off x="611188" y="3513138"/>
            <a:ext cx="298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b="1">
                <a:solidFill>
                  <a:srgbClr val="FF0000"/>
                </a:solidFill>
              </a:rPr>
              <a:t>4)</a:t>
            </a:r>
          </a:p>
        </p:txBody>
      </p:sp>
      <p:sp>
        <p:nvSpPr>
          <p:cNvPr id="3137" name="Textfeld 322"/>
          <p:cNvSpPr txBox="1">
            <a:spLocks noChangeArrowheads="1"/>
          </p:cNvSpPr>
          <p:nvPr/>
        </p:nvSpPr>
        <p:spPr bwMode="auto">
          <a:xfrm>
            <a:off x="617538" y="3756025"/>
            <a:ext cx="298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b="1">
                <a:solidFill>
                  <a:srgbClr val="FF0000"/>
                </a:solidFill>
              </a:rPr>
              <a:t>3)</a:t>
            </a:r>
          </a:p>
        </p:txBody>
      </p:sp>
      <p:sp>
        <p:nvSpPr>
          <p:cNvPr id="3138" name="Textfeld 323"/>
          <p:cNvSpPr txBox="1">
            <a:spLocks noChangeArrowheads="1"/>
          </p:cNvSpPr>
          <p:nvPr/>
        </p:nvSpPr>
        <p:spPr bwMode="auto">
          <a:xfrm>
            <a:off x="611188" y="4027488"/>
            <a:ext cx="298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b="1">
                <a:solidFill>
                  <a:srgbClr val="FF0000"/>
                </a:solidFill>
              </a:rPr>
              <a:t>2)</a:t>
            </a:r>
          </a:p>
        </p:txBody>
      </p:sp>
      <p:sp>
        <p:nvSpPr>
          <p:cNvPr id="3139" name="Textfeld 324"/>
          <p:cNvSpPr txBox="1">
            <a:spLocks noChangeArrowheads="1"/>
          </p:cNvSpPr>
          <p:nvPr/>
        </p:nvSpPr>
        <p:spPr bwMode="auto">
          <a:xfrm>
            <a:off x="611188" y="4291013"/>
            <a:ext cx="298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000" b="1">
                <a:solidFill>
                  <a:srgbClr val="FF0000"/>
                </a:solidFill>
              </a:rPr>
              <a:t>1)</a:t>
            </a:r>
          </a:p>
        </p:txBody>
      </p:sp>
      <p:cxnSp>
        <p:nvCxnSpPr>
          <p:cNvPr id="8259" name="Gewinkelte Verbindung 8258"/>
          <p:cNvCxnSpPr/>
          <p:nvPr/>
        </p:nvCxnSpPr>
        <p:spPr>
          <a:xfrm rot="10800000" flipV="1">
            <a:off x="2806700" y="4719638"/>
            <a:ext cx="1019175" cy="450850"/>
          </a:xfrm>
          <a:prstGeom prst="bentConnector3">
            <a:avLst>
              <a:gd name="adj1" fmla="val 2886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1" name="Gerade Verbindung 8260"/>
          <p:cNvCxnSpPr/>
          <p:nvPr/>
        </p:nvCxnSpPr>
        <p:spPr>
          <a:xfrm>
            <a:off x="4464050" y="4002088"/>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Gerade Verbindung 329"/>
          <p:cNvCxnSpPr/>
          <p:nvPr/>
        </p:nvCxnSpPr>
        <p:spPr>
          <a:xfrm>
            <a:off x="4479925" y="4148138"/>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1" name="Gerade Verbindung 330"/>
          <p:cNvCxnSpPr/>
          <p:nvPr/>
        </p:nvCxnSpPr>
        <p:spPr>
          <a:xfrm>
            <a:off x="4452938" y="4271963"/>
            <a:ext cx="8334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44" name="Group 230"/>
          <p:cNvGrpSpPr>
            <a:grpSpLocks/>
          </p:cNvGrpSpPr>
          <p:nvPr/>
        </p:nvGrpSpPr>
        <p:grpSpPr bwMode="auto">
          <a:xfrm>
            <a:off x="2679700" y="4627563"/>
            <a:ext cx="127000" cy="1498600"/>
            <a:chOff x="620" y="1713"/>
            <a:chExt cx="80" cy="944"/>
          </a:xfrm>
        </p:grpSpPr>
        <p:sp>
          <p:nvSpPr>
            <p:cNvPr id="3257" name="Rectangle 231"/>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8" name="Oval 232"/>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9" name="Oval 233"/>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0" name="Oval 234"/>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1" name="Oval 235"/>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2" name="Oval 236"/>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3" name="Oval 237"/>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4" name="Oval 238"/>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5" name="Oval 239"/>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6" name="Oval 240"/>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67" name="Oval 241"/>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145" name="Group 206"/>
          <p:cNvGrpSpPr>
            <a:grpSpLocks/>
          </p:cNvGrpSpPr>
          <p:nvPr/>
        </p:nvGrpSpPr>
        <p:grpSpPr bwMode="auto">
          <a:xfrm>
            <a:off x="2260600" y="4627563"/>
            <a:ext cx="127000" cy="1498600"/>
            <a:chOff x="620" y="1713"/>
            <a:chExt cx="80" cy="944"/>
          </a:xfrm>
        </p:grpSpPr>
        <p:sp>
          <p:nvSpPr>
            <p:cNvPr id="3246" name="Rectangle 207"/>
            <p:cNvSpPr>
              <a:spLocks noChangeArrowheads="1"/>
            </p:cNvSpPr>
            <p:nvPr/>
          </p:nvSpPr>
          <p:spPr bwMode="auto">
            <a:xfrm>
              <a:off x="620" y="1713"/>
              <a:ext cx="80" cy="9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47" name="Oval 208"/>
            <p:cNvSpPr>
              <a:spLocks noChangeArrowheads="1"/>
            </p:cNvSpPr>
            <p:nvPr/>
          </p:nvSpPr>
          <p:spPr bwMode="auto">
            <a:xfrm>
              <a:off x="631" y="1743"/>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48" name="Oval 209"/>
            <p:cNvSpPr>
              <a:spLocks noChangeArrowheads="1"/>
            </p:cNvSpPr>
            <p:nvPr/>
          </p:nvSpPr>
          <p:spPr bwMode="auto">
            <a:xfrm>
              <a:off x="632" y="1841"/>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49" name="Oval 210"/>
            <p:cNvSpPr>
              <a:spLocks noChangeArrowheads="1"/>
            </p:cNvSpPr>
            <p:nvPr/>
          </p:nvSpPr>
          <p:spPr bwMode="auto">
            <a:xfrm>
              <a:off x="632" y="1934"/>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0" name="Oval 211"/>
            <p:cNvSpPr>
              <a:spLocks noChangeArrowheads="1"/>
            </p:cNvSpPr>
            <p:nvPr/>
          </p:nvSpPr>
          <p:spPr bwMode="auto">
            <a:xfrm>
              <a:off x="633" y="202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1" name="Oval 212"/>
            <p:cNvSpPr>
              <a:spLocks noChangeArrowheads="1"/>
            </p:cNvSpPr>
            <p:nvPr/>
          </p:nvSpPr>
          <p:spPr bwMode="auto">
            <a:xfrm>
              <a:off x="631" y="2126"/>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2" name="Oval 213"/>
            <p:cNvSpPr>
              <a:spLocks noChangeArrowheads="1"/>
            </p:cNvSpPr>
            <p:nvPr/>
          </p:nvSpPr>
          <p:spPr bwMode="auto">
            <a:xfrm>
              <a:off x="632" y="2217"/>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3" name="Oval 214"/>
            <p:cNvSpPr>
              <a:spLocks noChangeArrowheads="1"/>
            </p:cNvSpPr>
            <p:nvPr/>
          </p:nvSpPr>
          <p:spPr bwMode="auto">
            <a:xfrm>
              <a:off x="632" y="230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4" name="Oval 215"/>
            <p:cNvSpPr>
              <a:spLocks noChangeArrowheads="1"/>
            </p:cNvSpPr>
            <p:nvPr/>
          </p:nvSpPr>
          <p:spPr bwMode="auto">
            <a:xfrm>
              <a:off x="632" y="238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5" name="Oval 216"/>
            <p:cNvSpPr>
              <a:spLocks noChangeArrowheads="1"/>
            </p:cNvSpPr>
            <p:nvPr/>
          </p:nvSpPr>
          <p:spPr bwMode="auto">
            <a:xfrm>
              <a:off x="632" y="2478"/>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56" name="Oval 217"/>
            <p:cNvSpPr>
              <a:spLocks noChangeArrowheads="1"/>
            </p:cNvSpPr>
            <p:nvPr/>
          </p:nvSpPr>
          <p:spPr bwMode="auto">
            <a:xfrm>
              <a:off x="632" y="2565"/>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pic>
        <p:nvPicPr>
          <p:cNvPr id="3146"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2797175"/>
            <a:ext cx="7874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47" name="Rectangle 3"/>
          <p:cNvSpPr>
            <a:spLocks noChangeArrowheads="1"/>
          </p:cNvSpPr>
          <p:nvPr/>
        </p:nvSpPr>
        <p:spPr bwMode="auto">
          <a:xfrm rot="5400000">
            <a:off x="3313906" y="5042695"/>
            <a:ext cx="1838325" cy="1039812"/>
          </a:xfrm>
          <a:prstGeom prst="rect">
            <a:avLst/>
          </a:prstGeom>
          <a:solidFill>
            <a:srgbClr val="C0C0C0"/>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48" name="Rectangle 4"/>
          <p:cNvSpPr>
            <a:spLocks noChangeArrowheads="1"/>
          </p:cNvSpPr>
          <p:nvPr/>
        </p:nvSpPr>
        <p:spPr bwMode="auto">
          <a:xfrm rot="5400000">
            <a:off x="4578350" y="4854575"/>
            <a:ext cx="52388"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49" name="Rectangle 4"/>
          <p:cNvSpPr>
            <a:spLocks noChangeArrowheads="1"/>
          </p:cNvSpPr>
          <p:nvPr/>
        </p:nvSpPr>
        <p:spPr bwMode="auto">
          <a:xfrm rot="5400000">
            <a:off x="4578350" y="5010150"/>
            <a:ext cx="52388"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0" name="Rectangle 4"/>
          <p:cNvSpPr>
            <a:spLocks noChangeArrowheads="1"/>
          </p:cNvSpPr>
          <p:nvPr/>
        </p:nvSpPr>
        <p:spPr bwMode="auto">
          <a:xfrm rot="5400000">
            <a:off x="4578350" y="5160963"/>
            <a:ext cx="52387"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1" name="Rectangle 4"/>
          <p:cNvSpPr>
            <a:spLocks noChangeArrowheads="1"/>
          </p:cNvSpPr>
          <p:nvPr/>
        </p:nvSpPr>
        <p:spPr bwMode="auto">
          <a:xfrm rot="5400000">
            <a:off x="4578350" y="5291138"/>
            <a:ext cx="52387"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2" name="Rectangle 4"/>
          <p:cNvSpPr>
            <a:spLocks noChangeArrowheads="1"/>
          </p:cNvSpPr>
          <p:nvPr/>
        </p:nvSpPr>
        <p:spPr bwMode="auto">
          <a:xfrm rot="5400000">
            <a:off x="4578350" y="5427663"/>
            <a:ext cx="52387"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3" name="Rectangle 4"/>
          <p:cNvSpPr>
            <a:spLocks noChangeArrowheads="1"/>
          </p:cNvSpPr>
          <p:nvPr/>
        </p:nvSpPr>
        <p:spPr bwMode="auto">
          <a:xfrm rot="5400000">
            <a:off x="4578350" y="5578475"/>
            <a:ext cx="52388"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4" name="Rectangle 4"/>
          <p:cNvSpPr>
            <a:spLocks noChangeArrowheads="1"/>
          </p:cNvSpPr>
          <p:nvPr/>
        </p:nvSpPr>
        <p:spPr bwMode="auto">
          <a:xfrm rot="5400000">
            <a:off x="4579144" y="5726906"/>
            <a:ext cx="50800"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5" name="Rectangle 4"/>
          <p:cNvSpPr>
            <a:spLocks noChangeArrowheads="1"/>
          </p:cNvSpPr>
          <p:nvPr/>
        </p:nvSpPr>
        <p:spPr bwMode="auto">
          <a:xfrm rot="5400000">
            <a:off x="4579144" y="5868194"/>
            <a:ext cx="50800"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6" name="Rectangle 4"/>
          <p:cNvSpPr>
            <a:spLocks noChangeArrowheads="1"/>
          </p:cNvSpPr>
          <p:nvPr/>
        </p:nvSpPr>
        <p:spPr bwMode="auto">
          <a:xfrm rot="5400000">
            <a:off x="4578350" y="6016625"/>
            <a:ext cx="52388"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7" name="Rectangle 4"/>
          <p:cNvSpPr>
            <a:spLocks noChangeArrowheads="1"/>
          </p:cNvSpPr>
          <p:nvPr/>
        </p:nvSpPr>
        <p:spPr bwMode="auto">
          <a:xfrm rot="5400000">
            <a:off x="4578350" y="6164263"/>
            <a:ext cx="52387"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8" name="Rectangle 4"/>
          <p:cNvSpPr>
            <a:spLocks noChangeArrowheads="1"/>
          </p:cNvSpPr>
          <p:nvPr/>
        </p:nvSpPr>
        <p:spPr bwMode="auto">
          <a:xfrm rot="5400000">
            <a:off x="4578350" y="6299200"/>
            <a:ext cx="52388" cy="115888"/>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200"/>
          </a:p>
        </p:txBody>
      </p:sp>
      <p:sp>
        <p:nvSpPr>
          <p:cNvPr id="3159" name="Textfeld 345"/>
          <p:cNvSpPr txBox="1">
            <a:spLocks noChangeArrowheads="1"/>
          </p:cNvSpPr>
          <p:nvPr/>
        </p:nvSpPr>
        <p:spPr bwMode="auto">
          <a:xfrm rot="5400000">
            <a:off x="4364831" y="4804569"/>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a:t>
            </a:r>
          </a:p>
        </p:txBody>
      </p:sp>
      <p:sp>
        <p:nvSpPr>
          <p:cNvPr id="3160" name="Textfeld 346"/>
          <p:cNvSpPr txBox="1">
            <a:spLocks noChangeArrowheads="1"/>
          </p:cNvSpPr>
          <p:nvPr/>
        </p:nvSpPr>
        <p:spPr bwMode="auto">
          <a:xfrm rot="5400000">
            <a:off x="4358481" y="4933157"/>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1</a:t>
            </a:r>
          </a:p>
        </p:txBody>
      </p:sp>
      <p:sp>
        <p:nvSpPr>
          <p:cNvPr id="3161" name="Textfeld 347"/>
          <p:cNvSpPr txBox="1">
            <a:spLocks noChangeArrowheads="1"/>
          </p:cNvSpPr>
          <p:nvPr/>
        </p:nvSpPr>
        <p:spPr bwMode="auto">
          <a:xfrm rot="5400000">
            <a:off x="4358481" y="5093494"/>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2</a:t>
            </a:r>
          </a:p>
        </p:txBody>
      </p:sp>
      <p:sp>
        <p:nvSpPr>
          <p:cNvPr id="3162" name="Textfeld 348"/>
          <p:cNvSpPr txBox="1">
            <a:spLocks noChangeArrowheads="1"/>
          </p:cNvSpPr>
          <p:nvPr/>
        </p:nvSpPr>
        <p:spPr bwMode="auto">
          <a:xfrm rot="5400000">
            <a:off x="4356894" y="5233194"/>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3</a:t>
            </a:r>
          </a:p>
        </p:txBody>
      </p:sp>
      <p:sp>
        <p:nvSpPr>
          <p:cNvPr id="3163" name="Textfeld 349"/>
          <p:cNvSpPr txBox="1">
            <a:spLocks noChangeArrowheads="1"/>
          </p:cNvSpPr>
          <p:nvPr/>
        </p:nvSpPr>
        <p:spPr bwMode="auto">
          <a:xfrm rot="5400000">
            <a:off x="4356894" y="5372894"/>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4</a:t>
            </a:r>
          </a:p>
        </p:txBody>
      </p:sp>
      <p:sp>
        <p:nvSpPr>
          <p:cNvPr id="3164" name="Textfeld 350"/>
          <p:cNvSpPr txBox="1">
            <a:spLocks noChangeArrowheads="1"/>
          </p:cNvSpPr>
          <p:nvPr/>
        </p:nvSpPr>
        <p:spPr bwMode="auto">
          <a:xfrm rot="5400000">
            <a:off x="4351338" y="5541963"/>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5</a:t>
            </a:r>
          </a:p>
        </p:txBody>
      </p:sp>
      <p:sp>
        <p:nvSpPr>
          <p:cNvPr id="3165" name="Textfeld 351"/>
          <p:cNvSpPr txBox="1">
            <a:spLocks noChangeArrowheads="1"/>
          </p:cNvSpPr>
          <p:nvPr/>
        </p:nvSpPr>
        <p:spPr bwMode="auto">
          <a:xfrm rot="5400000">
            <a:off x="4366419" y="56411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6</a:t>
            </a:r>
          </a:p>
        </p:txBody>
      </p:sp>
      <p:sp>
        <p:nvSpPr>
          <p:cNvPr id="3166" name="Textfeld 352"/>
          <p:cNvSpPr txBox="1">
            <a:spLocks noChangeArrowheads="1"/>
          </p:cNvSpPr>
          <p:nvPr/>
        </p:nvSpPr>
        <p:spPr bwMode="auto">
          <a:xfrm rot="5400000">
            <a:off x="4361657" y="5779293"/>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7</a:t>
            </a:r>
          </a:p>
        </p:txBody>
      </p:sp>
      <p:sp>
        <p:nvSpPr>
          <p:cNvPr id="3167" name="Textfeld 353"/>
          <p:cNvSpPr txBox="1">
            <a:spLocks noChangeArrowheads="1"/>
          </p:cNvSpPr>
          <p:nvPr/>
        </p:nvSpPr>
        <p:spPr bwMode="auto">
          <a:xfrm rot="5400000">
            <a:off x="4355306" y="5933282"/>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8</a:t>
            </a:r>
          </a:p>
        </p:txBody>
      </p:sp>
      <p:sp>
        <p:nvSpPr>
          <p:cNvPr id="3168" name="Textfeld 354"/>
          <p:cNvSpPr txBox="1">
            <a:spLocks noChangeArrowheads="1"/>
          </p:cNvSpPr>
          <p:nvPr/>
        </p:nvSpPr>
        <p:spPr bwMode="auto">
          <a:xfrm rot="5400000">
            <a:off x="4360863" y="6078537"/>
            <a:ext cx="242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9</a:t>
            </a:r>
          </a:p>
        </p:txBody>
      </p:sp>
      <p:sp>
        <p:nvSpPr>
          <p:cNvPr id="3169" name="Textfeld 355"/>
          <p:cNvSpPr txBox="1">
            <a:spLocks noChangeArrowheads="1"/>
          </p:cNvSpPr>
          <p:nvPr/>
        </p:nvSpPr>
        <p:spPr bwMode="auto">
          <a:xfrm rot="5400000">
            <a:off x="4332288" y="6234112"/>
            <a:ext cx="300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10</a:t>
            </a:r>
          </a:p>
        </p:txBody>
      </p:sp>
      <p:cxnSp>
        <p:nvCxnSpPr>
          <p:cNvPr id="8273" name="Gewinkelte Verbindung 8272"/>
          <p:cNvCxnSpPr/>
          <p:nvPr/>
        </p:nvCxnSpPr>
        <p:spPr>
          <a:xfrm>
            <a:off x="1273175" y="2270125"/>
            <a:ext cx="2144713" cy="3598863"/>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78" name="Gerade Verbindung 8277"/>
          <p:cNvCxnSpPr/>
          <p:nvPr/>
        </p:nvCxnSpPr>
        <p:spPr>
          <a:xfrm>
            <a:off x="3417888" y="5842000"/>
            <a:ext cx="2667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17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88" y="1854200"/>
            <a:ext cx="935037"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281" name="Gewinkelte Verbindung 8280"/>
          <p:cNvCxnSpPr/>
          <p:nvPr/>
        </p:nvCxnSpPr>
        <p:spPr>
          <a:xfrm rot="10800000" flipV="1">
            <a:off x="2771775" y="4913313"/>
            <a:ext cx="1592263" cy="40163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Gerade Verbindung 389"/>
          <p:cNvCxnSpPr/>
          <p:nvPr/>
        </p:nvCxnSpPr>
        <p:spPr>
          <a:xfrm>
            <a:off x="4441825" y="4413250"/>
            <a:ext cx="8334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3175"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4925" y="3879850"/>
            <a:ext cx="627063"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6" name="Textfeld 8284"/>
          <p:cNvSpPr txBox="1">
            <a:spLocks noChangeArrowheads="1"/>
          </p:cNvSpPr>
          <p:nvPr/>
        </p:nvSpPr>
        <p:spPr bwMode="auto">
          <a:xfrm>
            <a:off x="3663950" y="3708400"/>
            <a:ext cx="966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4 Kanal Schalter</a:t>
            </a:r>
          </a:p>
        </p:txBody>
      </p:sp>
      <p:sp>
        <p:nvSpPr>
          <p:cNvPr id="3177" name="Textfeld 396"/>
          <p:cNvSpPr txBox="1">
            <a:spLocks noChangeArrowheads="1"/>
          </p:cNvSpPr>
          <p:nvPr/>
        </p:nvSpPr>
        <p:spPr bwMode="auto">
          <a:xfrm>
            <a:off x="5286375" y="4959350"/>
            <a:ext cx="2872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78" name="Textfeld 397"/>
          <p:cNvSpPr txBox="1">
            <a:spLocks noChangeArrowheads="1"/>
          </p:cNvSpPr>
          <p:nvPr/>
        </p:nvSpPr>
        <p:spPr bwMode="auto">
          <a:xfrm>
            <a:off x="5285889" y="5233988"/>
            <a:ext cx="2872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79" name="Textfeld 398"/>
          <p:cNvSpPr txBox="1">
            <a:spLocks noChangeArrowheads="1"/>
          </p:cNvSpPr>
          <p:nvPr/>
        </p:nvSpPr>
        <p:spPr bwMode="auto">
          <a:xfrm>
            <a:off x="5289630" y="5099279"/>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0" name="Textfeld 400"/>
          <p:cNvSpPr txBox="1">
            <a:spLocks noChangeArrowheads="1"/>
          </p:cNvSpPr>
          <p:nvPr/>
        </p:nvSpPr>
        <p:spPr bwMode="auto">
          <a:xfrm>
            <a:off x="5288043" y="5526088"/>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1" name="Textfeld 402"/>
          <p:cNvSpPr txBox="1">
            <a:spLocks noChangeArrowheads="1"/>
          </p:cNvSpPr>
          <p:nvPr/>
        </p:nvSpPr>
        <p:spPr bwMode="auto">
          <a:xfrm>
            <a:off x="5302331" y="6107907"/>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2" name="Textfeld 403"/>
          <p:cNvSpPr txBox="1">
            <a:spLocks noChangeArrowheads="1"/>
          </p:cNvSpPr>
          <p:nvPr/>
        </p:nvSpPr>
        <p:spPr bwMode="auto">
          <a:xfrm>
            <a:off x="5306300" y="6247835"/>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3" name="Textfeld 404"/>
          <p:cNvSpPr txBox="1">
            <a:spLocks noChangeArrowheads="1"/>
          </p:cNvSpPr>
          <p:nvPr/>
        </p:nvSpPr>
        <p:spPr bwMode="auto">
          <a:xfrm>
            <a:off x="5288042" y="5820340"/>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4" name="Textfeld 402"/>
          <p:cNvSpPr txBox="1">
            <a:spLocks noChangeArrowheads="1"/>
          </p:cNvSpPr>
          <p:nvPr/>
        </p:nvSpPr>
        <p:spPr bwMode="auto">
          <a:xfrm>
            <a:off x="5298013" y="5961291"/>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800" dirty="0"/>
              <a:t>xx</a:t>
            </a:r>
          </a:p>
        </p:txBody>
      </p:sp>
      <p:pic>
        <p:nvPicPr>
          <p:cNvPr id="3185" name="Picture 151" descr="https://encrypted-tbn3.gstatic.com/images?q=tbn:ANd9GcSaEeiXYrgMI7ZINiF1f6WvsNMGClA52mVRPCpMziUpCxUP040Qq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88" y="6826250"/>
            <a:ext cx="20510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6"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7150" y="1098550"/>
            <a:ext cx="495300" cy="52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87" name="Textfeld 397"/>
          <p:cNvSpPr txBox="1">
            <a:spLocks noChangeArrowheads="1"/>
          </p:cNvSpPr>
          <p:nvPr/>
        </p:nvSpPr>
        <p:spPr bwMode="auto">
          <a:xfrm>
            <a:off x="5287269" y="5386388"/>
            <a:ext cx="2872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8" name="Textfeld 400"/>
          <p:cNvSpPr txBox="1">
            <a:spLocks noChangeArrowheads="1"/>
          </p:cNvSpPr>
          <p:nvPr/>
        </p:nvSpPr>
        <p:spPr bwMode="auto">
          <a:xfrm>
            <a:off x="5289590" y="5672137"/>
            <a:ext cx="287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xx</a:t>
            </a:r>
          </a:p>
        </p:txBody>
      </p:sp>
      <p:sp>
        <p:nvSpPr>
          <p:cNvPr id="3189" name="Rectangle 9"/>
          <p:cNvSpPr>
            <a:spLocks noChangeArrowheads="1"/>
          </p:cNvSpPr>
          <p:nvPr/>
        </p:nvSpPr>
        <p:spPr bwMode="auto">
          <a:xfrm rot="5400000">
            <a:off x="2024857" y="7028656"/>
            <a:ext cx="260350" cy="85883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90" name="Textfeld 72"/>
          <p:cNvSpPr txBox="1">
            <a:spLocks noChangeArrowheads="1"/>
          </p:cNvSpPr>
          <p:nvPr/>
        </p:nvSpPr>
        <p:spPr bwMode="auto">
          <a:xfrm>
            <a:off x="1951038" y="7327900"/>
            <a:ext cx="512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100"/>
              <a:t>7,5 A</a:t>
            </a:r>
          </a:p>
        </p:txBody>
      </p:sp>
      <p:cxnSp>
        <p:nvCxnSpPr>
          <p:cNvPr id="188" name="Gerade Verbindung 187"/>
          <p:cNvCxnSpPr/>
          <p:nvPr/>
        </p:nvCxnSpPr>
        <p:spPr>
          <a:xfrm>
            <a:off x="376238" y="4413250"/>
            <a:ext cx="234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Gewinkelte Verbindung 188"/>
          <p:cNvCxnSpPr>
            <a:stCxn id="3189" idx="2"/>
          </p:cNvCxnSpPr>
          <p:nvPr/>
        </p:nvCxnSpPr>
        <p:spPr>
          <a:xfrm rot="10800000" flipH="1">
            <a:off x="1725613" y="6048375"/>
            <a:ext cx="482600" cy="1409700"/>
          </a:xfrm>
          <a:prstGeom prst="bentConnector4">
            <a:avLst>
              <a:gd name="adj1" fmla="val -47421"/>
              <a:gd name="adj2" fmla="val 9968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Gewinkelte Verbindung 192"/>
          <p:cNvCxnSpPr>
            <a:stCxn id="3189" idx="0"/>
          </p:cNvCxnSpPr>
          <p:nvPr/>
        </p:nvCxnSpPr>
        <p:spPr>
          <a:xfrm flipV="1">
            <a:off x="2584450" y="6967538"/>
            <a:ext cx="731838" cy="490537"/>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Gewinkelte Verbindung 195"/>
          <p:cNvCxnSpPr>
            <a:stCxn id="3267" idx="5"/>
          </p:cNvCxnSpPr>
          <p:nvPr/>
        </p:nvCxnSpPr>
        <p:spPr>
          <a:xfrm rot="16200000" flipH="1">
            <a:off x="2489200" y="6342063"/>
            <a:ext cx="1011237" cy="439738"/>
          </a:xfrm>
          <a:prstGeom prst="bentConnector3">
            <a:avLst>
              <a:gd name="adj1" fmla="val 9991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95" name="Picture 153" descr="https://www.huter.ch/images/Icons/lautsprecher_symbol_free-150x150.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5675" y="8351838"/>
            <a:ext cx="4429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6" name="Picture 153" descr="https://www.huter.ch/images/Icons/lautsprecher_symbol_free-150x150.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5888" y="8375651"/>
            <a:ext cx="4429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Gewinkelte Verbindung 54"/>
          <p:cNvCxnSpPr>
            <a:cxnSpLocks/>
            <a:stCxn id="3195" idx="1"/>
          </p:cNvCxnSpPr>
          <p:nvPr/>
        </p:nvCxnSpPr>
        <p:spPr>
          <a:xfrm rot="10800000" flipH="1">
            <a:off x="3495675" y="7958138"/>
            <a:ext cx="188914" cy="570706"/>
          </a:xfrm>
          <a:prstGeom prst="bentConnector4">
            <a:avLst>
              <a:gd name="adj1" fmla="val -121007"/>
              <a:gd name="adj2" fmla="val 6550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Gewinkelte Verbindung 203"/>
          <p:cNvCxnSpPr>
            <a:cxnSpLocks/>
            <a:stCxn id="3196" idx="1"/>
          </p:cNvCxnSpPr>
          <p:nvPr/>
        </p:nvCxnSpPr>
        <p:spPr>
          <a:xfrm rot="10800000">
            <a:off x="3925888" y="7958141"/>
            <a:ext cx="12700" cy="582611"/>
          </a:xfrm>
          <a:prstGeom prst="bentConnector4">
            <a:avLst>
              <a:gd name="adj1" fmla="val -1800000"/>
              <a:gd name="adj2" fmla="val 64169"/>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99" name="Textfeld 62"/>
          <p:cNvSpPr txBox="1">
            <a:spLocks noChangeArrowheads="1"/>
          </p:cNvSpPr>
          <p:nvPr/>
        </p:nvSpPr>
        <p:spPr bwMode="auto">
          <a:xfrm>
            <a:off x="2247901" y="8244682"/>
            <a:ext cx="1006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Lautsprecher</a:t>
            </a:r>
          </a:p>
        </p:txBody>
      </p:sp>
      <p:sp>
        <p:nvSpPr>
          <p:cNvPr id="3200" name="Textfeld 62"/>
          <p:cNvSpPr txBox="1">
            <a:spLocks noChangeArrowheads="1"/>
          </p:cNvSpPr>
          <p:nvPr/>
        </p:nvSpPr>
        <p:spPr bwMode="auto">
          <a:xfrm>
            <a:off x="4465638" y="8167688"/>
            <a:ext cx="755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SD Karte</a:t>
            </a:r>
          </a:p>
        </p:txBody>
      </p:sp>
      <p:cxnSp>
        <p:nvCxnSpPr>
          <p:cNvPr id="59" name="Gerade Verbindung 58"/>
          <p:cNvCxnSpPr/>
          <p:nvPr/>
        </p:nvCxnSpPr>
        <p:spPr>
          <a:xfrm>
            <a:off x="5197475" y="7612063"/>
            <a:ext cx="361950" cy="0"/>
          </a:xfrm>
          <a:prstGeom prst="line">
            <a:avLst/>
          </a:prstGeom>
        </p:spPr>
        <p:style>
          <a:lnRef idx="1">
            <a:schemeClr val="accent1"/>
          </a:lnRef>
          <a:fillRef idx="0">
            <a:schemeClr val="accent1"/>
          </a:fillRef>
          <a:effectRef idx="0">
            <a:schemeClr val="accent1"/>
          </a:effectRef>
          <a:fontRef idx="minor">
            <a:schemeClr val="tx1"/>
          </a:fontRef>
        </p:style>
      </p:cxnSp>
      <p:sp>
        <p:nvSpPr>
          <p:cNvPr id="3202" name="Textfeld 61"/>
          <p:cNvSpPr txBox="1">
            <a:spLocks noChangeArrowheads="1"/>
          </p:cNvSpPr>
          <p:nvPr/>
        </p:nvSpPr>
        <p:spPr bwMode="auto">
          <a:xfrm>
            <a:off x="5605463" y="7559675"/>
            <a:ext cx="117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1) _______________</a:t>
            </a:r>
          </a:p>
        </p:txBody>
      </p:sp>
      <p:sp>
        <p:nvSpPr>
          <p:cNvPr id="3203" name="Textfeld 213"/>
          <p:cNvSpPr txBox="1">
            <a:spLocks noChangeArrowheads="1"/>
          </p:cNvSpPr>
          <p:nvPr/>
        </p:nvSpPr>
        <p:spPr bwMode="auto">
          <a:xfrm>
            <a:off x="5613400" y="7704138"/>
            <a:ext cx="117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2) _______________</a:t>
            </a:r>
          </a:p>
        </p:txBody>
      </p:sp>
      <p:sp>
        <p:nvSpPr>
          <p:cNvPr id="3204" name="Textfeld 214"/>
          <p:cNvSpPr txBox="1">
            <a:spLocks noChangeArrowheads="1"/>
          </p:cNvSpPr>
          <p:nvPr/>
        </p:nvSpPr>
        <p:spPr bwMode="auto">
          <a:xfrm>
            <a:off x="5619750" y="7839075"/>
            <a:ext cx="117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3) _______________</a:t>
            </a:r>
          </a:p>
        </p:txBody>
      </p:sp>
      <p:sp>
        <p:nvSpPr>
          <p:cNvPr id="3205" name="Textfeld 215"/>
          <p:cNvSpPr txBox="1">
            <a:spLocks noChangeArrowheads="1"/>
          </p:cNvSpPr>
          <p:nvPr/>
        </p:nvSpPr>
        <p:spPr bwMode="auto">
          <a:xfrm>
            <a:off x="5616575" y="7977188"/>
            <a:ext cx="117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4) _______________</a:t>
            </a:r>
          </a:p>
        </p:txBody>
      </p:sp>
      <p:sp>
        <p:nvSpPr>
          <p:cNvPr id="3206" name="Textfeld 216"/>
          <p:cNvSpPr txBox="1">
            <a:spLocks noChangeArrowheads="1"/>
          </p:cNvSpPr>
          <p:nvPr/>
        </p:nvSpPr>
        <p:spPr bwMode="auto">
          <a:xfrm>
            <a:off x="5629275" y="8112125"/>
            <a:ext cx="117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dirty="0"/>
              <a:t>5) _______________</a:t>
            </a:r>
          </a:p>
        </p:txBody>
      </p:sp>
      <p:cxnSp>
        <p:nvCxnSpPr>
          <p:cNvPr id="218" name="Gerade Verbindung 217"/>
          <p:cNvCxnSpPr/>
          <p:nvPr/>
        </p:nvCxnSpPr>
        <p:spPr>
          <a:xfrm>
            <a:off x="5211763" y="7691438"/>
            <a:ext cx="36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Gerade Verbindung 220"/>
          <p:cNvCxnSpPr/>
          <p:nvPr/>
        </p:nvCxnSpPr>
        <p:spPr>
          <a:xfrm>
            <a:off x="5211763" y="7789863"/>
            <a:ext cx="36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Gerade Verbindung 221"/>
          <p:cNvCxnSpPr/>
          <p:nvPr/>
        </p:nvCxnSpPr>
        <p:spPr>
          <a:xfrm>
            <a:off x="5197475" y="7850188"/>
            <a:ext cx="36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Gerade Verbindung 222"/>
          <p:cNvCxnSpPr/>
          <p:nvPr/>
        </p:nvCxnSpPr>
        <p:spPr>
          <a:xfrm>
            <a:off x="5211763" y="7927975"/>
            <a:ext cx="36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Gerade Verbindung 223"/>
          <p:cNvCxnSpPr/>
          <p:nvPr/>
        </p:nvCxnSpPr>
        <p:spPr>
          <a:xfrm>
            <a:off x="5197475" y="8001000"/>
            <a:ext cx="361950" cy="0"/>
          </a:xfrm>
          <a:prstGeom prst="line">
            <a:avLst/>
          </a:prstGeom>
        </p:spPr>
        <p:style>
          <a:lnRef idx="1">
            <a:schemeClr val="accent1"/>
          </a:lnRef>
          <a:fillRef idx="0">
            <a:schemeClr val="accent1"/>
          </a:fillRef>
          <a:effectRef idx="0">
            <a:schemeClr val="accent1"/>
          </a:effectRef>
          <a:fontRef idx="minor">
            <a:schemeClr val="tx1"/>
          </a:fontRef>
        </p:style>
      </p:cxnSp>
      <p:sp>
        <p:nvSpPr>
          <p:cNvPr id="3212" name="Textfeld 224"/>
          <p:cNvSpPr txBox="1">
            <a:spLocks noChangeArrowheads="1"/>
          </p:cNvSpPr>
          <p:nvPr/>
        </p:nvSpPr>
        <p:spPr bwMode="auto">
          <a:xfrm rot="-5400000">
            <a:off x="5238751" y="7827962"/>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1-10</a:t>
            </a:r>
          </a:p>
        </p:txBody>
      </p:sp>
      <p:cxnSp>
        <p:nvCxnSpPr>
          <p:cNvPr id="246" name="Gerade Verbindung 245"/>
          <p:cNvCxnSpPr/>
          <p:nvPr/>
        </p:nvCxnSpPr>
        <p:spPr>
          <a:xfrm flipH="1" flipV="1">
            <a:off x="1304925" y="2178050"/>
            <a:ext cx="18954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7" name="Gerade Verbindung 246"/>
          <p:cNvCxnSpPr/>
          <p:nvPr/>
        </p:nvCxnSpPr>
        <p:spPr>
          <a:xfrm flipH="1" flipV="1">
            <a:off x="5245100" y="6967538"/>
            <a:ext cx="200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9" name="Gerade Verbindung 248"/>
          <p:cNvCxnSpPr/>
          <p:nvPr/>
        </p:nvCxnSpPr>
        <p:spPr>
          <a:xfrm flipH="1" flipV="1">
            <a:off x="5256213" y="6967538"/>
            <a:ext cx="20002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3" name="Gewinkelte Verbindung 252"/>
          <p:cNvCxnSpPr/>
          <p:nvPr/>
        </p:nvCxnSpPr>
        <p:spPr>
          <a:xfrm rot="16200000" flipH="1">
            <a:off x="1812926" y="3532187"/>
            <a:ext cx="5135562" cy="2227263"/>
          </a:xfrm>
          <a:prstGeom prst="bentConnector3">
            <a:avLst>
              <a:gd name="adj1" fmla="val 88956"/>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7" name="Gerade Verbindung 256"/>
          <p:cNvCxnSpPr/>
          <p:nvPr/>
        </p:nvCxnSpPr>
        <p:spPr>
          <a:xfrm flipH="1">
            <a:off x="1289050" y="2025650"/>
            <a:ext cx="20272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9" name="Gerade Verbindung 258"/>
          <p:cNvCxnSpPr/>
          <p:nvPr/>
        </p:nvCxnSpPr>
        <p:spPr>
          <a:xfrm flipH="1" flipV="1">
            <a:off x="5256213" y="7208838"/>
            <a:ext cx="238125"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219" name="Textfeld 62"/>
          <p:cNvSpPr txBox="1">
            <a:spLocks noChangeArrowheads="1"/>
          </p:cNvSpPr>
          <p:nvPr/>
        </p:nvSpPr>
        <p:spPr bwMode="auto">
          <a:xfrm>
            <a:off x="5781675" y="6997700"/>
            <a:ext cx="765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800"/>
              <a:t>Soundmodul</a:t>
            </a:r>
          </a:p>
        </p:txBody>
      </p:sp>
      <p:sp>
        <p:nvSpPr>
          <p:cNvPr id="3220" name="Textfeld 62"/>
          <p:cNvSpPr txBox="1">
            <a:spLocks noChangeArrowheads="1"/>
          </p:cNvSpPr>
          <p:nvPr/>
        </p:nvSpPr>
        <p:spPr bwMode="auto">
          <a:xfrm>
            <a:off x="5538788" y="65230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800"/>
              <a:t>von Empfänger Regler</a:t>
            </a:r>
          </a:p>
        </p:txBody>
      </p:sp>
      <p:cxnSp>
        <p:nvCxnSpPr>
          <p:cNvPr id="264" name="Gewinkelte Verbindung 263"/>
          <p:cNvCxnSpPr/>
          <p:nvPr/>
        </p:nvCxnSpPr>
        <p:spPr>
          <a:xfrm rot="16200000" flipH="1">
            <a:off x="1774826" y="3559175"/>
            <a:ext cx="5307012" cy="2230437"/>
          </a:xfrm>
          <a:prstGeom prst="bentConnector3">
            <a:avLst>
              <a:gd name="adj1" fmla="val 86257"/>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7" name="Gerade Verbindung 266"/>
          <p:cNvCxnSpPr/>
          <p:nvPr/>
        </p:nvCxnSpPr>
        <p:spPr>
          <a:xfrm flipH="1" flipV="1">
            <a:off x="5256213" y="7321550"/>
            <a:ext cx="303212" cy="63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223" name="Textfeld 62"/>
          <p:cNvSpPr txBox="1">
            <a:spLocks noChangeArrowheads="1"/>
          </p:cNvSpPr>
          <p:nvPr/>
        </p:nvSpPr>
        <p:spPr bwMode="auto">
          <a:xfrm>
            <a:off x="5691188" y="67183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800"/>
              <a:t>Zum Regler</a:t>
            </a:r>
          </a:p>
        </p:txBody>
      </p:sp>
      <p:sp>
        <p:nvSpPr>
          <p:cNvPr id="3224" name="Textfeld 62"/>
          <p:cNvSpPr txBox="1">
            <a:spLocks noChangeArrowheads="1"/>
          </p:cNvSpPr>
          <p:nvPr/>
        </p:nvSpPr>
        <p:spPr bwMode="auto">
          <a:xfrm>
            <a:off x="5670550" y="7158038"/>
            <a:ext cx="987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800"/>
              <a:t>Lautstärkenregler</a:t>
            </a:r>
          </a:p>
        </p:txBody>
      </p:sp>
      <p:cxnSp>
        <p:nvCxnSpPr>
          <p:cNvPr id="168" name="Gerade Verbindung mit Pfeil 167"/>
          <p:cNvCxnSpPr/>
          <p:nvPr/>
        </p:nvCxnSpPr>
        <p:spPr>
          <a:xfrm flipH="1">
            <a:off x="5197475" y="6645275"/>
            <a:ext cx="493713" cy="322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5" name="Gerade Verbindung mit Pfeil 274"/>
          <p:cNvCxnSpPr/>
          <p:nvPr/>
        </p:nvCxnSpPr>
        <p:spPr>
          <a:xfrm flipH="1">
            <a:off x="5175250" y="6826250"/>
            <a:ext cx="666750" cy="21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8" name="Gerade Verbindung 277"/>
          <p:cNvCxnSpPr/>
          <p:nvPr/>
        </p:nvCxnSpPr>
        <p:spPr>
          <a:xfrm flipH="1">
            <a:off x="1289050" y="2078038"/>
            <a:ext cx="19764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0" name="Gewinkelte Verbindung 279"/>
          <p:cNvCxnSpPr/>
          <p:nvPr/>
        </p:nvCxnSpPr>
        <p:spPr>
          <a:xfrm rot="16200000" flipV="1">
            <a:off x="2293938" y="4292600"/>
            <a:ext cx="5081588" cy="344487"/>
          </a:xfrm>
          <a:prstGeom prst="bentConnector3">
            <a:avLst>
              <a:gd name="adj1" fmla="val 48255"/>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7" name="Gerade Verbindung mit Pfeil 286"/>
          <p:cNvCxnSpPr/>
          <p:nvPr/>
        </p:nvCxnSpPr>
        <p:spPr>
          <a:xfrm flipH="1">
            <a:off x="5245100" y="7105650"/>
            <a:ext cx="606425" cy="158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9" name="Gerade Verbindung mit Pfeil 288"/>
          <p:cNvCxnSpPr/>
          <p:nvPr/>
        </p:nvCxnSpPr>
        <p:spPr>
          <a:xfrm flipH="1">
            <a:off x="5237163" y="7264400"/>
            <a:ext cx="512762" cy="746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31" name="Textfeld 292"/>
          <p:cNvSpPr txBox="1">
            <a:spLocks noChangeArrowheads="1"/>
          </p:cNvSpPr>
          <p:nvPr/>
        </p:nvSpPr>
        <p:spPr bwMode="auto">
          <a:xfrm>
            <a:off x="5632450" y="8256588"/>
            <a:ext cx="11715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6) _______________</a:t>
            </a:r>
          </a:p>
        </p:txBody>
      </p:sp>
      <p:sp>
        <p:nvSpPr>
          <p:cNvPr id="3232" name="Textfeld 293"/>
          <p:cNvSpPr txBox="1">
            <a:spLocks noChangeArrowheads="1"/>
          </p:cNvSpPr>
          <p:nvPr/>
        </p:nvSpPr>
        <p:spPr bwMode="auto">
          <a:xfrm>
            <a:off x="5630863" y="8404225"/>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7) _______________</a:t>
            </a:r>
          </a:p>
        </p:txBody>
      </p:sp>
      <p:sp>
        <p:nvSpPr>
          <p:cNvPr id="3233" name="Textfeld 294"/>
          <p:cNvSpPr txBox="1">
            <a:spLocks noChangeArrowheads="1"/>
          </p:cNvSpPr>
          <p:nvPr/>
        </p:nvSpPr>
        <p:spPr bwMode="auto">
          <a:xfrm>
            <a:off x="5630863" y="8556625"/>
            <a:ext cx="1171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8) _______________</a:t>
            </a:r>
          </a:p>
        </p:txBody>
      </p:sp>
      <p:sp>
        <p:nvSpPr>
          <p:cNvPr id="3234" name="Textfeld 295"/>
          <p:cNvSpPr txBox="1">
            <a:spLocks noChangeArrowheads="1"/>
          </p:cNvSpPr>
          <p:nvPr/>
        </p:nvSpPr>
        <p:spPr bwMode="auto">
          <a:xfrm>
            <a:off x="5648325" y="8705850"/>
            <a:ext cx="1169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9) _______________</a:t>
            </a:r>
          </a:p>
        </p:txBody>
      </p:sp>
      <p:sp>
        <p:nvSpPr>
          <p:cNvPr id="3235" name="Textfeld 296"/>
          <p:cNvSpPr txBox="1">
            <a:spLocks noChangeArrowheads="1"/>
          </p:cNvSpPr>
          <p:nvPr/>
        </p:nvSpPr>
        <p:spPr bwMode="auto">
          <a:xfrm>
            <a:off x="5648325" y="8864600"/>
            <a:ext cx="1227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10) _______________</a:t>
            </a:r>
          </a:p>
        </p:txBody>
      </p:sp>
      <p:sp>
        <p:nvSpPr>
          <p:cNvPr id="3236" name="Textfeld 396"/>
          <p:cNvSpPr txBox="1">
            <a:spLocks noChangeArrowheads="1"/>
          </p:cNvSpPr>
          <p:nvPr/>
        </p:nvSpPr>
        <p:spPr bwMode="auto">
          <a:xfrm>
            <a:off x="4656138" y="3816350"/>
            <a:ext cx="563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Schalter</a:t>
            </a:r>
          </a:p>
        </p:txBody>
      </p:sp>
      <p:sp>
        <p:nvSpPr>
          <p:cNvPr id="3237" name="Textfeld 396"/>
          <p:cNvSpPr txBox="1">
            <a:spLocks noChangeArrowheads="1"/>
          </p:cNvSpPr>
          <p:nvPr/>
        </p:nvSpPr>
        <p:spPr bwMode="auto">
          <a:xfrm>
            <a:off x="4699000" y="3962400"/>
            <a:ext cx="476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Taster</a:t>
            </a:r>
          </a:p>
        </p:txBody>
      </p:sp>
      <p:sp>
        <p:nvSpPr>
          <p:cNvPr id="3238" name="Textfeld 396"/>
          <p:cNvSpPr txBox="1">
            <a:spLocks noChangeArrowheads="1"/>
          </p:cNvSpPr>
          <p:nvPr/>
        </p:nvSpPr>
        <p:spPr bwMode="auto">
          <a:xfrm>
            <a:off x="4646613" y="4100513"/>
            <a:ext cx="561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Schalter</a:t>
            </a:r>
          </a:p>
        </p:txBody>
      </p:sp>
      <p:sp>
        <p:nvSpPr>
          <p:cNvPr id="3239" name="Textfeld 396"/>
          <p:cNvSpPr txBox="1">
            <a:spLocks noChangeArrowheads="1"/>
          </p:cNvSpPr>
          <p:nvPr/>
        </p:nvSpPr>
        <p:spPr bwMode="auto">
          <a:xfrm>
            <a:off x="4708525" y="4241800"/>
            <a:ext cx="476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Taster</a:t>
            </a:r>
          </a:p>
        </p:txBody>
      </p:sp>
      <p:sp>
        <p:nvSpPr>
          <p:cNvPr id="3240" name="Textfeld 396"/>
          <p:cNvSpPr txBox="1">
            <a:spLocks noChangeArrowheads="1"/>
          </p:cNvSpPr>
          <p:nvPr/>
        </p:nvSpPr>
        <p:spPr bwMode="auto">
          <a:xfrm>
            <a:off x="5337175" y="4146550"/>
            <a:ext cx="12636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A2:________________</a:t>
            </a:r>
          </a:p>
        </p:txBody>
      </p:sp>
      <p:sp>
        <p:nvSpPr>
          <p:cNvPr id="3241" name="Textfeld 396"/>
          <p:cNvSpPr txBox="1">
            <a:spLocks noChangeArrowheads="1"/>
          </p:cNvSpPr>
          <p:nvPr/>
        </p:nvSpPr>
        <p:spPr bwMode="auto">
          <a:xfrm>
            <a:off x="5337175" y="3992563"/>
            <a:ext cx="1263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T1:________________</a:t>
            </a:r>
          </a:p>
        </p:txBody>
      </p:sp>
      <p:sp>
        <p:nvSpPr>
          <p:cNvPr id="3242" name="Textfeld 396"/>
          <p:cNvSpPr txBox="1">
            <a:spLocks noChangeArrowheads="1"/>
          </p:cNvSpPr>
          <p:nvPr/>
        </p:nvSpPr>
        <p:spPr bwMode="auto">
          <a:xfrm>
            <a:off x="5332413" y="3816350"/>
            <a:ext cx="12636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A1:________________</a:t>
            </a:r>
          </a:p>
        </p:txBody>
      </p:sp>
      <p:sp>
        <p:nvSpPr>
          <p:cNvPr id="3243" name="Textfeld 396"/>
          <p:cNvSpPr txBox="1">
            <a:spLocks noChangeArrowheads="1"/>
          </p:cNvSpPr>
          <p:nvPr/>
        </p:nvSpPr>
        <p:spPr bwMode="auto">
          <a:xfrm>
            <a:off x="5332413" y="4305300"/>
            <a:ext cx="1263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800"/>
              <a:t>T2:________________</a:t>
            </a:r>
          </a:p>
        </p:txBody>
      </p:sp>
      <p:sp>
        <p:nvSpPr>
          <p:cNvPr id="3244" name="Textfeld 59"/>
          <p:cNvSpPr txBox="1">
            <a:spLocks noChangeArrowheads="1"/>
          </p:cNvSpPr>
          <p:nvPr/>
        </p:nvSpPr>
        <p:spPr bwMode="auto">
          <a:xfrm>
            <a:off x="1692275" y="7593013"/>
            <a:ext cx="1016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Sicherung </a:t>
            </a:r>
          </a:p>
          <a:p>
            <a:pPr algn="ctr" eaLnBrk="1" hangingPunct="1"/>
            <a:r>
              <a:rPr lang="de-CH" altLang="de-DE" sz="1100"/>
              <a:t>Soundmodul </a:t>
            </a:r>
          </a:p>
          <a:p>
            <a:pPr algn="ctr" eaLnBrk="1" hangingPunct="1"/>
            <a:r>
              <a:rPr lang="de-CH" altLang="de-DE" sz="1100"/>
              <a:t>fliegend</a:t>
            </a:r>
          </a:p>
        </p:txBody>
      </p:sp>
      <p:sp>
        <p:nvSpPr>
          <p:cNvPr id="3245" name="Textfeld 59"/>
          <p:cNvSpPr txBox="1">
            <a:spLocks noChangeArrowheads="1"/>
          </p:cNvSpPr>
          <p:nvPr/>
        </p:nvSpPr>
        <p:spPr bwMode="auto">
          <a:xfrm>
            <a:off x="3578225" y="6815138"/>
            <a:ext cx="1016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100"/>
              <a:t>Soundmodul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 Anschlussbelegung Soundmodul für  (Hersteller Beier) </a:t>
            </a:r>
          </a:p>
          <a:p>
            <a:pPr algn="ctr" eaLnBrk="1" hangingPunct="1"/>
            <a:r>
              <a:rPr lang="de-CH" altLang="de-DE" sz="1400" b="1" dirty="0"/>
              <a:t>xx</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79" y="935596"/>
            <a:ext cx="5371430" cy="772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err="1"/>
              <a:t>Prop</a:t>
            </a:r>
            <a:r>
              <a:rPr lang="de-CH" altLang="de-DE" sz="1400" b="1" dirty="0"/>
              <a:t>. Kanäle Soundmodul für (Hersteller Beier) </a:t>
            </a:r>
          </a:p>
          <a:p>
            <a:pPr algn="ctr" eaLnBrk="1" hangingPunct="1"/>
            <a:r>
              <a:rPr lang="de-CH" altLang="de-DE" sz="1400" b="1" dirty="0"/>
              <a:t>xx</a:t>
            </a:r>
          </a:p>
        </p:txBody>
      </p:sp>
      <p:pic>
        <p:nvPicPr>
          <p:cNvPr id="1843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0" y="1007604"/>
            <a:ext cx="5582608" cy="799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err="1"/>
              <a:t>Prop</a:t>
            </a:r>
            <a:r>
              <a:rPr lang="de-CH" altLang="de-DE" sz="1400" b="1" dirty="0"/>
              <a:t>. Kanäle Soundmodul für (Hersteller Beier) </a:t>
            </a:r>
          </a:p>
          <a:p>
            <a:pPr algn="ctr" eaLnBrk="1" hangingPunct="1"/>
            <a:r>
              <a:rPr lang="de-CH" altLang="de-DE" sz="1400" b="1" dirty="0"/>
              <a:t>xx</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935596"/>
            <a:ext cx="61817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(Hersteller Beier) </a:t>
            </a:r>
          </a:p>
          <a:p>
            <a:pPr algn="ctr" eaLnBrk="1" hangingPunct="1"/>
            <a:r>
              <a:rPr lang="de-CH" altLang="de-DE" sz="1400" b="1" dirty="0"/>
              <a:t>xx</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 y="899592"/>
            <a:ext cx="5921375" cy="655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863588"/>
            <a:ext cx="5935662" cy="799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828082"/>
            <a:ext cx="5975350" cy="830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86" y="844113"/>
            <a:ext cx="5905016" cy="823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1" y="890093"/>
            <a:ext cx="5256113" cy="80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935596"/>
            <a:ext cx="5495925" cy="802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18" y="935595"/>
            <a:ext cx="5673746" cy="813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200450342"/>
              </p:ext>
            </p:extLst>
          </p:nvPr>
        </p:nvGraphicFramePr>
        <p:xfrm>
          <a:off x="630238" y="5299075"/>
          <a:ext cx="5724525" cy="1871851"/>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732">
                <a:tc>
                  <a:txBody>
                    <a:bodyPr/>
                    <a:lstStyle/>
                    <a:p>
                      <a:r>
                        <a:rPr lang="de-CH" sz="1400" dirty="0"/>
                        <a:t>Anschluss</a:t>
                      </a:r>
                    </a:p>
                  </a:txBody>
                  <a:tcPr marL="91438" marR="91438" marT="45686" marB="45686"/>
                </a:tc>
                <a:tc>
                  <a:txBody>
                    <a:bodyPr/>
                    <a:lstStyle/>
                    <a:p>
                      <a:r>
                        <a:rPr lang="de-CH" sz="1400" dirty="0"/>
                        <a:t>Bezeichnung</a:t>
                      </a:r>
                    </a:p>
                  </a:txBody>
                  <a:tcPr marL="91438" marR="91438" marT="45686" marB="45686"/>
                </a:tc>
                <a:extLst>
                  <a:ext uri="{0D108BD9-81ED-4DB2-BD59-A6C34878D82A}">
                    <a16:rowId xmlns:a16="http://schemas.microsoft.com/office/drawing/2014/main" xmlns="" val="10000"/>
                  </a:ext>
                </a:extLst>
              </a:tr>
              <a:tr h="304732">
                <a:tc>
                  <a:txBody>
                    <a:bodyPr/>
                    <a:lstStyle/>
                    <a:p>
                      <a:r>
                        <a:rPr lang="de-CH" sz="1400" dirty="0"/>
                        <a:t>1</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1"/>
                  </a:ext>
                </a:extLst>
              </a:tr>
              <a:tr h="304732">
                <a:tc>
                  <a:txBody>
                    <a:bodyPr/>
                    <a:lstStyle/>
                    <a:p>
                      <a:r>
                        <a:rPr lang="de-CH" sz="1400" dirty="0"/>
                        <a:t>2</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2"/>
                  </a:ext>
                </a:extLst>
              </a:tr>
              <a:tr h="304732">
                <a:tc>
                  <a:txBody>
                    <a:bodyPr/>
                    <a:lstStyle/>
                    <a:p>
                      <a:r>
                        <a:rPr lang="de-CH" sz="1400" dirty="0"/>
                        <a:t>3</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3"/>
                  </a:ext>
                </a:extLst>
              </a:tr>
              <a:tr h="331252">
                <a:tc>
                  <a:txBody>
                    <a:bodyPr/>
                    <a:lstStyle/>
                    <a:p>
                      <a:r>
                        <a:rPr lang="de-CH" sz="1400" dirty="0"/>
                        <a:t>4</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4"/>
                  </a:ext>
                </a:extLst>
              </a:tr>
              <a:tr h="321671">
                <a:tc>
                  <a:txBody>
                    <a:bodyPr/>
                    <a:lstStyle/>
                    <a:p>
                      <a:r>
                        <a:rPr lang="de-CH" sz="1400" dirty="0"/>
                        <a:t>5</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5"/>
                  </a:ext>
                </a:extLst>
              </a:tr>
            </a:tbl>
          </a:graphicData>
        </a:graphic>
      </p:graphicFrame>
      <p:sp>
        <p:nvSpPr>
          <p:cNvPr id="4131"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für xx</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960" y="187699"/>
            <a:ext cx="5433356" cy="543335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899592"/>
            <a:ext cx="6080125" cy="601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791580"/>
            <a:ext cx="5984875"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99592"/>
            <a:ext cx="5653087" cy="800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791580"/>
            <a:ext cx="5903912" cy="820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69888" y="179388"/>
            <a:ext cx="6119812" cy="7386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a:p>
            <a:pPr algn="ctr" eaLnBrk="1" hangingPunct="1"/>
            <a:endParaRPr lang="de-CH" altLang="de-DE" sz="1400" b="1" dirty="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06" y="1043608"/>
            <a:ext cx="5441796" cy="797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Funktionen Soundmodul  für Rheinfrachter MS Peter</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41338"/>
            <a:ext cx="5716588" cy="845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Funktionen Soundmodul  für Rheinfrachter MS Peter</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684213"/>
            <a:ext cx="6105525" cy="74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7" y="971600"/>
            <a:ext cx="6030913"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792163"/>
            <a:ext cx="5878513"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4374218"/>
            <a:ext cx="35814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6412568"/>
            <a:ext cx="17526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91580"/>
            <a:ext cx="5364163" cy="702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813093"/>
            <a:ext cx="51339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10714435"/>
              </p:ext>
            </p:extLst>
          </p:nvPr>
        </p:nvGraphicFramePr>
        <p:xfrm>
          <a:off x="630238" y="5299075"/>
          <a:ext cx="5724525" cy="2193522"/>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732">
                <a:tc>
                  <a:txBody>
                    <a:bodyPr/>
                    <a:lstStyle/>
                    <a:p>
                      <a:r>
                        <a:rPr lang="de-CH" sz="1400" dirty="0"/>
                        <a:t>Anschluss</a:t>
                      </a:r>
                    </a:p>
                  </a:txBody>
                  <a:tcPr marL="91438" marR="91438" marT="45686" marB="45686"/>
                </a:tc>
                <a:tc>
                  <a:txBody>
                    <a:bodyPr/>
                    <a:lstStyle/>
                    <a:p>
                      <a:r>
                        <a:rPr lang="de-CH" sz="1400" dirty="0"/>
                        <a:t>Bezeichnung</a:t>
                      </a:r>
                    </a:p>
                  </a:txBody>
                  <a:tcPr marL="91438" marR="91438" marT="45686" marB="45686"/>
                </a:tc>
                <a:extLst>
                  <a:ext uri="{0D108BD9-81ED-4DB2-BD59-A6C34878D82A}">
                    <a16:rowId xmlns:a16="http://schemas.microsoft.com/office/drawing/2014/main" xmlns="" val="10000"/>
                  </a:ext>
                </a:extLst>
              </a:tr>
              <a:tr h="304732">
                <a:tc>
                  <a:txBody>
                    <a:bodyPr/>
                    <a:lstStyle/>
                    <a:p>
                      <a:r>
                        <a:rPr lang="de-CH" sz="1400" dirty="0"/>
                        <a:t>1</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1"/>
                  </a:ext>
                </a:extLst>
              </a:tr>
              <a:tr h="304732">
                <a:tc>
                  <a:txBody>
                    <a:bodyPr/>
                    <a:lstStyle/>
                    <a:p>
                      <a:r>
                        <a:rPr lang="de-CH" sz="1400" dirty="0"/>
                        <a:t>2</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2"/>
                  </a:ext>
                </a:extLst>
              </a:tr>
              <a:tr h="304732">
                <a:tc>
                  <a:txBody>
                    <a:bodyPr/>
                    <a:lstStyle/>
                    <a:p>
                      <a:r>
                        <a:rPr lang="de-CH" sz="1400" dirty="0"/>
                        <a:t>3</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3"/>
                  </a:ext>
                </a:extLst>
              </a:tr>
              <a:tr h="331252">
                <a:tc>
                  <a:txBody>
                    <a:bodyPr/>
                    <a:lstStyle/>
                    <a:p>
                      <a:r>
                        <a:rPr lang="de-CH" sz="1400" dirty="0"/>
                        <a:t>4</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4"/>
                  </a:ext>
                </a:extLst>
              </a:tr>
              <a:tr h="321671">
                <a:tc>
                  <a:txBody>
                    <a:bodyPr/>
                    <a:lstStyle/>
                    <a:p>
                      <a:r>
                        <a:rPr lang="de-CH" sz="1400" dirty="0"/>
                        <a:t>5</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5"/>
                  </a:ext>
                </a:extLst>
              </a:tr>
              <a:tr h="321671">
                <a:tc>
                  <a:txBody>
                    <a:bodyPr/>
                    <a:lstStyle/>
                    <a:p>
                      <a:r>
                        <a:rPr lang="de-CH" sz="1400" dirty="0"/>
                        <a:t>6</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6"/>
                  </a:ext>
                </a:extLst>
              </a:tr>
            </a:tbl>
          </a:graphicData>
        </a:graphic>
      </p:graphicFrame>
      <p:sp>
        <p:nvSpPr>
          <p:cNvPr id="4131"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für xx</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04" y="805154"/>
            <a:ext cx="6014591" cy="4493921"/>
          </a:xfrm>
          <a:prstGeom prst="rect">
            <a:avLst/>
          </a:prstGeom>
        </p:spPr>
      </p:pic>
    </p:spTree>
    <p:extLst>
      <p:ext uri="{BB962C8B-B14F-4D97-AF65-F5344CB8AC3E}">
        <p14:creationId xmlns:p14="http://schemas.microsoft.com/office/powerpoint/2010/main" val="66505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24" y="1001754"/>
            <a:ext cx="5256051" cy="813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079612"/>
            <a:ext cx="5846763" cy="792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(Hersteller Beier) </a:t>
            </a:r>
          </a:p>
          <a:p>
            <a:pPr algn="ctr" eaLnBrk="1" hangingPunct="1"/>
            <a:r>
              <a:rPr lang="de-CH" altLang="de-DE" sz="1400" b="1" dirty="0"/>
              <a:t>xx</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16" y="918051"/>
            <a:ext cx="5525014" cy="821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883930"/>
            <a:ext cx="5516078" cy="820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69888" y="179388"/>
            <a:ext cx="6119812"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(Hersteller Beier) </a:t>
            </a:r>
          </a:p>
          <a:p>
            <a:pPr algn="ctr" eaLnBrk="1" hangingPunct="1"/>
            <a:r>
              <a:rPr lang="de-CH" altLang="de-DE" sz="1400" b="1" dirty="0"/>
              <a:t>xx</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715963"/>
            <a:ext cx="5818187" cy="745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4 Kanal-Schalter für Sonder- und Lichtfunktionen für </a:t>
            </a:r>
          </a:p>
          <a:p>
            <a:pPr algn="ctr" eaLnBrk="1" hangingPunct="1"/>
            <a:r>
              <a:rPr lang="de-CH" altLang="de-DE" sz="1400" b="1" dirty="0"/>
              <a:t>xx</a:t>
            </a:r>
          </a:p>
        </p:txBody>
      </p:sp>
      <p:cxnSp>
        <p:nvCxnSpPr>
          <p:cNvPr id="36" name="Gerade Verbindung 35"/>
          <p:cNvCxnSpPr/>
          <p:nvPr/>
        </p:nvCxnSpPr>
        <p:spPr>
          <a:xfrm>
            <a:off x="3690938" y="3005138"/>
            <a:ext cx="17113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687763" y="3573463"/>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3687763" y="4005263"/>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690938" y="4510088"/>
            <a:ext cx="16732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2" name="Tabelle 51"/>
          <p:cNvGraphicFramePr>
            <a:graphicFrameLocks noGrp="1"/>
          </p:cNvGraphicFramePr>
          <p:nvPr>
            <p:extLst>
              <p:ext uri="{D42A27DB-BD31-4B8C-83A1-F6EECF244321}">
                <p14:modId xmlns:p14="http://schemas.microsoft.com/office/powerpoint/2010/main" val="2425860986"/>
              </p:ext>
            </p:extLst>
          </p:nvPr>
        </p:nvGraphicFramePr>
        <p:xfrm>
          <a:off x="1760538" y="900113"/>
          <a:ext cx="3489325" cy="1608139"/>
        </p:xfrm>
        <a:graphic>
          <a:graphicData uri="http://schemas.openxmlformats.org/drawingml/2006/table">
            <a:tbl>
              <a:tblPr firstRow="1" firstCol="1" bandRow="1">
                <a:tableStyleId>{21E4AEA4-8DFA-4A89-87EB-49C32662AFE0}</a:tableStyleId>
              </a:tblPr>
              <a:tblGrid>
                <a:gridCol w="1293752">
                  <a:extLst>
                    <a:ext uri="{9D8B030D-6E8A-4147-A177-3AD203B41FA5}">
                      <a16:colId xmlns:a16="http://schemas.microsoft.com/office/drawing/2014/main" xmlns="" val="20000"/>
                    </a:ext>
                  </a:extLst>
                </a:gridCol>
                <a:gridCol w="2195573">
                  <a:extLst>
                    <a:ext uri="{9D8B030D-6E8A-4147-A177-3AD203B41FA5}">
                      <a16:colId xmlns:a16="http://schemas.microsoft.com/office/drawing/2014/main" xmlns="" val="20001"/>
                    </a:ext>
                  </a:extLst>
                </a:gridCol>
              </a:tblGrid>
              <a:tr h="388615">
                <a:tc>
                  <a:txBody>
                    <a:bodyPr/>
                    <a:lstStyle/>
                    <a:p>
                      <a:pPr algn="ctr"/>
                      <a:r>
                        <a:rPr lang="de-CH" sz="1400" dirty="0"/>
                        <a:t>Anschluss</a:t>
                      </a:r>
                    </a:p>
                  </a:txBody>
                  <a:tcPr marL="91433" marR="91433" marT="45739" marB="45739">
                    <a:solidFill>
                      <a:srgbClr val="0070C0"/>
                    </a:solidFill>
                  </a:tcPr>
                </a:tc>
                <a:tc>
                  <a:txBody>
                    <a:bodyPr/>
                    <a:lstStyle/>
                    <a:p>
                      <a:r>
                        <a:rPr lang="de-CH" sz="1400" dirty="0"/>
                        <a:t>Bezeichnung</a:t>
                      </a:r>
                    </a:p>
                  </a:txBody>
                  <a:tcPr marL="91433" marR="91433" marT="45739" marB="45739">
                    <a:solidFill>
                      <a:srgbClr val="0070C0"/>
                    </a:solidFill>
                  </a:tcPr>
                </a:tc>
                <a:extLst>
                  <a:ext uri="{0D108BD9-81ED-4DB2-BD59-A6C34878D82A}">
                    <a16:rowId xmlns:a16="http://schemas.microsoft.com/office/drawing/2014/main" xmlns="" val="10000"/>
                  </a:ext>
                </a:extLst>
              </a:tr>
              <a:tr h="304881">
                <a:tc>
                  <a:txBody>
                    <a:bodyPr/>
                    <a:lstStyle/>
                    <a:p>
                      <a:pPr algn="ctr"/>
                      <a:r>
                        <a:rPr lang="de-CH" sz="1400" dirty="0"/>
                        <a:t>A1</a:t>
                      </a:r>
                    </a:p>
                  </a:txBody>
                  <a:tcPr marL="91433" marR="91433" marT="45739" marB="45739">
                    <a:solidFill>
                      <a:srgbClr val="0070C0"/>
                    </a:solidFill>
                  </a:tcPr>
                </a:tc>
                <a:tc>
                  <a:txBody>
                    <a:bodyPr/>
                    <a:lstStyle/>
                    <a:p>
                      <a:r>
                        <a:rPr lang="de-CH" sz="1400" dirty="0"/>
                        <a:t>X</a:t>
                      </a:r>
                    </a:p>
                  </a:txBody>
                  <a:tcPr marL="91433" marR="91433" marT="45739" marB="45739">
                    <a:solidFill>
                      <a:schemeClr val="tx2">
                        <a:lumMod val="40000"/>
                        <a:lumOff val="60000"/>
                      </a:schemeClr>
                    </a:solidFill>
                  </a:tcPr>
                </a:tc>
                <a:extLst>
                  <a:ext uri="{0D108BD9-81ED-4DB2-BD59-A6C34878D82A}">
                    <a16:rowId xmlns:a16="http://schemas.microsoft.com/office/drawing/2014/main" xmlns="" val="10001"/>
                  </a:ext>
                </a:extLst>
              </a:tr>
              <a:tr h="304881">
                <a:tc>
                  <a:txBody>
                    <a:bodyPr/>
                    <a:lstStyle/>
                    <a:p>
                      <a:pPr algn="ctr"/>
                      <a:r>
                        <a:rPr lang="de-CH" sz="1400" dirty="0"/>
                        <a:t>A2</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a:t>
                      </a:r>
                    </a:p>
                  </a:txBody>
                  <a:tcPr marL="91433" marR="91433" marT="45739" marB="45739">
                    <a:solidFill>
                      <a:schemeClr val="tx2">
                        <a:lumMod val="20000"/>
                        <a:lumOff val="80000"/>
                      </a:schemeClr>
                    </a:solidFill>
                  </a:tcPr>
                </a:tc>
                <a:extLst>
                  <a:ext uri="{0D108BD9-81ED-4DB2-BD59-A6C34878D82A}">
                    <a16:rowId xmlns:a16="http://schemas.microsoft.com/office/drawing/2014/main" xmlns="" val="10002"/>
                  </a:ext>
                </a:extLst>
              </a:tr>
              <a:tr h="304881">
                <a:tc>
                  <a:txBody>
                    <a:bodyPr/>
                    <a:lstStyle/>
                    <a:p>
                      <a:pPr algn="ctr"/>
                      <a:r>
                        <a:rPr lang="de-CH" sz="1400" dirty="0"/>
                        <a:t>A3</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a:t>
                      </a:r>
                    </a:p>
                  </a:txBody>
                  <a:tcPr marL="91433" marR="91433" marT="45739" marB="45739">
                    <a:solidFill>
                      <a:schemeClr val="tx2">
                        <a:lumMod val="40000"/>
                        <a:lumOff val="60000"/>
                      </a:schemeClr>
                    </a:solidFill>
                  </a:tcPr>
                </a:tc>
                <a:extLst>
                  <a:ext uri="{0D108BD9-81ED-4DB2-BD59-A6C34878D82A}">
                    <a16:rowId xmlns:a16="http://schemas.microsoft.com/office/drawing/2014/main" xmlns="" val="10003"/>
                  </a:ext>
                </a:extLst>
              </a:tr>
              <a:tr h="304881">
                <a:tc>
                  <a:txBody>
                    <a:bodyPr/>
                    <a:lstStyle/>
                    <a:p>
                      <a:pPr algn="ctr"/>
                      <a:r>
                        <a:rPr lang="de-CH" sz="1400" dirty="0"/>
                        <a:t>A4</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a:t>
                      </a:r>
                    </a:p>
                  </a:txBody>
                  <a:tcPr marL="91433" marR="91433" marT="45739" marB="45739">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10268" name="Textfeld 29"/>
          <p:cNvSpPr txBox="1">
            <a:spLocks noChangeArrowheads="1"/>
          </p:cNvSpPr>
          <p:nvPr/>
        </p:nvSpPr>
        <p:spPr bwMode="auto">
          <a:xfrm>
            <a:off x="3931821" y="271434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dirty="0"/>
              <a:t>xx</a:t>
            </a:r>
          </a:p>
        </p:txBody>
      </p:sp>
      <p:pic>
        <p:nvPicPr>
          <p:cNvPr id="10272" name="Grafik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790825"/>
            <a:ext cx="2032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3" name="Rectangle 1"/>
          <p:cNvSpPr>
            <a:spLocks noChangeArrowheads="1"/>
          </p:cNvSpPr>
          <p:nvPr/>
        </p:nvSpPr>
        <p:spPr bwMode="auto">
          <a:xfrm>
            <a:off x="847725" y="5045222"/>
            <a:ext cx="516413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2000" b="1" dirty="0"/>
              <a:t>PS4a</a:t>
            </a:r>
            <a:endParaRPr lang="de-CH" altLang="de-DE" sz="400" dirty="0"/>
          </a:p>
          <a:p>
            <a:r>
              <a:rPr lang="de-CH" altLang="de-DE" dirty="0"/>
              <a:t>                         </a:t>
            </a:r>
          </a:p>
          <a:p>
            <a:r>
              <a:rPr lang="de-CH" altLang="de-DE" sz="1400" b="1" i="1" dirty="0"/>
              <a:t>CTI   </a:t>
            </a:r>
            <a:r>
              <a:rPr lang="de-CH" altLang="de-DE" sz="1400" b="1" i="1" dirty="0">
                <a:solidFill>
                  <a:srgbClr val="C00000"/>
                </a:solidFill>
              </a:rPr>
              <a:t>Schaltmodul 4-fach</a:t>
            </a:r>
            <a:endParaRPr lang="de-CH" altLang="de-DE" sz="400" dirty="0"/>
          </a:p>
          <a:p>
            <a:r>
              <a:rPr lang="de-CH" altLang="de-DE" sz="1200" dirty="0"/>
              <a:t>Schaltmodul für 4 Funktionen</a:t>
            </a:r>
            <a:br>
              <a:rPr lang="de-CH" altLang="de-DE" sz="1200" dirty="0"/>
            </a:br>
            <a:r>
              <a:rPr lang="de-CH" altLang="de-DE" sz="1200" dirty="0"/>
              <a:t>4 mal 4 Ampere mit "einem" RC-Kanal !</a:t>
            </a:r>
            <a:br>
              <a:rPr lang="de-CH" altLang="de-DE" sz="1200" dirty="0"/>
            </a:br>
            <a:r>
              <a:rPr lang="de-CH" altLang="de-DE" sz="1200" dirty="0"/>
              <a:t>Im Sender sind keinerlei Änderungen nötig!</a:t>
            </a:r>
            <a:br>
              <a:rPr lang="de-CH" altLang="de-DE" sz="1200" dirty="0"/>
            </a:br>
            <a:r>
              <a:rPr lang="de-CH" altLang="de-DE" sz="1200" dirty="0"/>
              <a:t/>
            </a:r>
            <a:br>
              <a:rPr lang="de-CH" altLang="de-DE" sz="1200" dirty="0"/>
            </a:br>
            <a:r>
              <a:rPr lang="de-CH" altLang="de-DE" sz="1200" dirty="0"/>
              <a:t>Die vier Schaltausgänge werden</a:t>
            </a:r>
            <a:br>
              <a:rPr lang="de-CH" altLang="de-DE" sz="1200" dirty="0"/>
            </a:br>
            <a:r>
              <a:rPr lang="de-CH" altLang="de-DE" sz="1200" dirty="0"/>
              <a:t>folgendermaßen angesteuert:</a:t>
            </a:r>
            <a:br>
              <a:rPr lang="de-CH" altLang="de-DE" sz="1200" dirty="0"/>
            </a:br>
            <a:r>
              <a:rPr lang="de-CH" altLang="de-DE" sz="1200" dirty="0"/>
              <a:t>Knüppel kurz links = Schaltausgang A1 Ein/Aus</a:t>
            </a:r>
            <a:br>
              <a:rPr lang="de-CH" altLang="de-DE" sz="1200" dirty="0"/>
            </a:br>
            <a:r>
              <a:rPr lang="de-CH" altLang="de-DE" sz="1200" dirty="0"/>
              <a:t>Knüppel lang links = Schaltausgang A2 Ein/Aus</a:t>
            </a:r>
            <a:br>
              <a:rPr lang="de-CH" altLang="de-DE" sz="1200" dirty="0"/>
            </a:br>
            <a:r>
              <a:rPr lang="de-CH" altLang="de-DE" sz="1200" dirty="0"/>
              <a:t>Knüppel kurz rechts = Schaltausgang A3 Ein/Aus</a:t>
            </a:r>
            <a:br>
              <a:rPr lang="de-CH" altLang="de-DE" sz="1200" dirty="0"/>
            </a:br>
            <a:r>
              <a:rPr lang="de-CH" altLang="de-DE" sz="1200" dirty="0"/>
              <a:t>Knüppel lang rechts = Schaltausgang A4 Ein/Aus</a:t>
            </a:r>
            <a:br>
              <a:rPr lang="de-CH" altLang="de-DE" sz="1200" dirty="0"/>
            </a:br>
            <a:r>
              <a:rPr lang="de-CH" altLang="de-DE" sz="1200" dirty="0"/>
              <a:t>(lang = 1 Sekunde oder mehr</a:t>
            </a:r>
            <a:endParaRPr lang="de-CH" altLang="de-DE" dirty="0"/>
          </a:p>
        </p:txBody>
      </p:sp>
      <p:sp>
        <p:nvSpPr>
          <p:cNvPr id="15" name="Textfeld 14"/>
          <p:cNvSpPr txBox="1"/>
          <p:nvPr/>
        </p:nvSpPr>
        <p:spPr>
          <a:xfrm>
            <a:off x="2037580" y="4782135"/>
            <a:ext cx="2509020" cy="338554"/>
          </a:xfrm>
          <a:prstGeom prst="rect">
            <a:avLst/>
          </a:prstGeom>
          <a:noFill/>
        </p:spPr>
        <p:txBody>
          <a:bodyPr wrap="none" rtlCol="0">
            <a:spAutoFit/>
          </a:bodyPr>
          <a:lstStyle/>
          <a:p>
            <a:r>
              <a:rPr lang="de-CH" sz="1600" dirty="0"/>
              <a:t>Hersteller: CTI Modellbau</a:t>
            </a:r>
          </a:p>
        </p:txBody>
      </p:sp>
      <p:sp>
        <p:nvSpPr>
          <p:cNvPr id="16" name="Textfeld 29"/>
          <p:cNvSpPr txBox="1">
            <a:spLocks noChangeArrowheads="1"/>
          </p:cNvSpPr>
          <p:nvPr/>
        </p:nvSpPr>
        <p:spPr bwMode="auto">
          <a:xfrm>
            <a:off x="1476375" y="8228013"/>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Schaltmodule sind minus geschalten !</a:t>
            </a:r>
          </a:p>
        </p:txBody>
      </p:sp>
      <p:sp>
        <p:nvSpPr>
          <p:cNvPr id="17" name="Textfeld 29"/>
          <p:cNvSpPr txBox="1">
            <a:spLocks noChangeArrowheads="1"/>
          </p:cNvSpPr>
          <p:nvPr/>
        </p:nvSpPr>
        <p:spPr bwMode="auto">
          <a:xfrm>
            <a:off x="3931821" y="318265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dirty="0"/>
              <a:t>xx</a:t>
            </a:r>
          </a:p>
        </p:txBody>
      </p:sp>
      <p:sp>
        <p:nvSpPr>
          <p:cNvPr id="18" name="Textfeld 29"/>
          <p:cNvSpPr txBox="1">
            <a:spLocks noChangeArrowheads="1"/>
          </p:cNvSpPr>
          <p:nvPr/>
        </p:nvSpPr>
        <p:spPr bwMode="auto">
          <a:xfrm>
            <a:off x="3931821" y="3677185"/>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dirty="0"/>
              <a:t>xx</a:t>
            </a:r>
          </a:p>
        </p:txBody>
      </p:sp>
      <p:sp>
        <p:nvSpPr>
          <p:cNvPr id="19" name="Textfeld 29"/>
          <p:cNvSpPr txBox="1">
            <a:spLocks noChangeArrowheads="1"/>
          </p:cNvSpPr>
          <p:nvPr/>
        </p:nvSpPr>
        <p:spPr bwMode="auto">
          <a:xfrm>
            <a:off x="3931821" y="4147992"/>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dirty="0"/>
              <a:t>xx</a:t>
            </a:r>
          </a:p>
        </p:txBody>
      </p:sp>
    </p:spTree>
    <p:extLst>
      <p:ext uri="{BB962C8B-B14F-4D97-AF65-F5344CB8AC3E}">
        <p14:creationId xmlns:p14="http://schemas.microsoft.com/office/powerpoint/2010/main" val="3058262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49063" y="150020"/>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4 Kanal-Schalter für Sonder- und Lichtfunktionen für </a:t>
            </a:r>
          </a:p>
          <a:p>
            <a:pPr algn="ctr" eaLnBrk="1" hangingPunct="1"/>
            <a:r>
              <a:rPr lang="de-CH" altLang="de-DE" sz="1400" b="1" dirty="0"/>
              <a:t>xx</a:t>
            </a:r>
          </a:p>
        </p:txBody>
      </p:sp>
      <p:sp>
        <p:nvSpPr>
          <p:cNvPr id="43011" name="Textfeld 29"/>
          <p:cNvSpPr txBox="1">
            <a:spLocks noChangeArrowheads="1"/>
          </p:cNvSpPr>
          <p:nvPr/>
        </p:nvSpPr>
        <p:spPr bwMode="auto">
          <a:xfrm>
            <a:off x="1658938" y="8234363"/>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Schaltmodule sind minus geschalten !</a:t>
            </a:r>
          </a:p>
        </p:txBody>
      </p:sp>
      <p:cxnSp>
        <p:nvCxnSpPr>
          <p:cNvPr id="36" name="Gerade Verbindung 35"/>
          <p:cNvCxnSpPr/>
          <p:nvPr/>
        </p:nvCxnSpPr>
        <p:spPr>
          <a:xfrm>
            <a:off x="3687763" y="3257153"/>
            <a:ext cx="17113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687763" y="3582591"/>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3687763" y="4014391"/>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725863" y="4409678"/>
            <a:ext cx="16732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43016"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2925366"/>
            <a:ext cx="1787525" cy="16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2" name="Tabelle 51"/>
          <p:cNvGraphicFramePr>
            <a:graphicFrameLocks noGrp="1"/>
          </p:cNvGraphicFramePr>
          <p:nvPr>
            <p:extLst>
              <p:ext uri="{D42A27DB-BD31-4B8C-83A1-F6EECF244321}">
                <p14:modId xmlns:p14="http://schemas.microsoft.com/office/powerpoint/2010/main" val="3355800613"/>
              </p:ext>
            </p:extLst>
          </p:nvPr>
        </p:nvGraphicFramePr>
        <p:xfrm>
          <a:off x="874713" y="1018381"/>
          <a:ext cx="5110162" cy="1608139"/>
        </p:xfrm>
        <a:graphic>
          <a:graphicData uri="http://schemas.openxmlformats.org/drawingml/2006/table">
            <a:tbl>
              <a:tblPr firstRow="1" firstCol="1" bandRow="1">
                <a:tableStyleId>{21E4AEA4-8DFA-4A89-87EB-49C32662AFE0}</a:tableStyleId>
              </a:tblPr>
              <a:tblGrid>
                <a:gridCol w="1430848">
                  <a:extLst>
                    <a:ext uri="{9D8B030D-6E8A-4147-A177-3AD203B41FA5}">
                      <a16:colId xmlns:a16="http://schemas.microsoft.com/office/drawing/2014/main" xmlns="" val="20000"/>
                    </a:ext>
                  </a:extLst>
                </a:gridCol>
                <a:gridCol w="3679314">
                  <a:extLst>
                    <a:ext uri="{9D8B030D-6E8A-4147-A177-3AD203B41FA5}">
                      <a16:colId xmlns:a16="http://schemas.microsoft.com/office/drawing/2014/main" xmlns="" val="20001"/>
                    </a:ext>
                  </a:extLst>
                </a:gridCol>
              </a:tblGrid>
              <a:tr h="388615">
                <a:tc>
                  <a:txBody>
                    <a:bodyPr/>
                    <a:lstStyle/>
                    <a:p>
                      <a:pPr algn="ctr"/>
                      <a:r>
                        <a:rPr lang="de-CH" sz="1400" dirty="0"/>
                        <a:t>Anschluss</a:t>
                      </a:r>
                    </a:p>
                  </a:txBody>
                  <a:tcPr marL="91461" marR="91461" marT="45739" marB="45739">
                    <a:solidFill>
                      <a:srgbClr val="0070C0"/>
                    </a:solidFill>
                  </a:tcPr>
                </a:tc>
                <a:tc>
                  <a:txBody>
                    <a:bodyPr/>
                    <a:lstStyle/>
                    <a:p>
                      <a:r>
                        <a:rPr lang="de-CH" sz="1400" dirty="0"/>
                        <a:t>Bezeichnung</a:t>
                      </a:r>
                    </a:p>
                  </a:txBody>
                  <a:tcPr marL="91461" marR="91461" marT="45739" marB="45739">
                    <a:solidFill>
                      <a:srgbClr val="0070C0"/>
                    </a:solidFill>
                  </a:tcPr>
                </a:tc>
                <a:extLst>
                  <a:ext uri="{0D108BD9-81ED-4DB2-BD59-A6C34878D82A}">
                    <a16:rowId xmlns:a16="http://schemas.microsoft.com/office/drawing/2014/main" xmlns="" val="10000"/>
                  </a:ext>
                </a:extLst>
              </a:tr>
              <a:tr h="304881">
                <a:tc>
                  <a:txBody>
                    <a:bodyPr/>
                    <a:lstStyle/>
                    <a:p>
                      <a:pPr algn="ctr"/>
                      <a:r>
                        <a:rPr lang="de-CH" sz="1400" dirty="0"/>
                        <a:t>A1</a:t>
                      </a:r>
                    </a:p>
                  </a:txBody>
                  <a:tcPr marL="91461" marR="91461" marT="45739" marB="45739">
                    <a:solidFill>
                      <a:srgbClr val="0070C0"/>
                    </a:solidFill>
                  </a:tcPr>
                </a:tc>
                <a:tc>
                  <a:txBody>
                    <a:bodyPr/>
                    <a:lstStyle/>
                    <a:p>
                      <a:endParaRPr lang="de-CH" sz="1400" dirty="0"/>
                    </a:p>
                  </a:txBody>
                  <a:tcPr marL="91461" marR="91461" marT="45739" marB="45739">
                    <a:solidFill>
                      <a:schemeClr val="tx2">
                        <a:lumMod val="40000"/>
                        <a:lumOff val="60000"/>
                      </a:schemeClr>
                    </a:solidFill>
                  </a:tcPr>
                </a:tc>
                <a:extLst>
                  <a:ext uri="{0D108BD9-81ED-4DB2-BD59-A6C34878D82A}">
                    <a16:rowId xmlns:a16="http://schemas.microsoft.com/office/drawing/2014/main" xmlns="" val="10001"/>
                  </a:ext>
                </a:extLst>
              </a:tr>
              <a:tr h="304881">
                <a:tc>
                  <a:txBody>
                    <a:bodyPr/>
                    <a:lstStyle/>
                    <a:p>
                      <a:pPr algn="ctr"/>
                      <a:r>
                        <a:rPr lang="de-CH" sz="1400" dirty="0"/>
                        <a:t>T1</a:t>
                      </a:r>
                    </a:p>
                  </a:txBody>
                  <a:tcPr marL="91461" marR="91461"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400" dirty="0"/>
                    </a:p>
                  </a:txBody>
                  <a:tcPr marL="91461" marR="91461" marT="45739" marB="45739">
                    <a:solidFill>
                      <a:schemeClr val="tx2">
                        <a:lumMod val="20000"/>
                        <a:lumOff val="80000"/>
                      </a:schemeClr>
                    </a:solidFill>
                  </a:tcPr>
                </a:tc>
                <a:extLst>
                  <a:ext uri="{0D108BD9-81ED-4DB2-BD59-A6C34878D82A}">
                    <a16:rowId xmlns:a16="http://schemas.microsoft.com/office/drawing/2014/main" xmlns="" val="10002"/>
                  </a:ext>
                </a:extLst>
              </a:tr>
              <a:tr h="304881">
                <a:tc>
                  <a:txBody>
                    <a:bodyPr/>
                    <a:lstStyle/>
                    <a:p>
                      <a:pPr algn="ctr"/>
                      <a:r>
                        <a:rPr lang="de-CH" sz="1400" dirty="0"/>
                        <a:t>A2</a:t>
                      </a:r>
                    </a:p>
                  </a:txBody>
                  <a:tcPr marL="91461" marR="91461"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400" dirty="0"/>
                    </a:p>
                  </a:txBody>
                  <a:tcPr marL="91461" marR="91461" marT="45739" marB="45739">
                    <a:solidFill>
                      <a:schemeClr val="tx2">
                        <a:lumMod val="40000"/>
                        <a:lumOff val="60000"/>
                      </a:schemeClr>
                    </a:solidFill>
                  </a:tcPr>
                </a:tc>
                <a:extLst>
                  <a:ext uri="{0D108BD9-81ED-4DB2-BD59-A6C34878D82A}">
                    <a16:rowId xmlns:a16="http://schemas.microsoft.com/office/drawing/2014/main" xmlns="" val="10003"/>
                  </a:ext>
                </a:extLst>
              </a:tr>
              <a:tr h="304881">
                <a:tc>
                  <a:txBody>
                    <a:bodyPr/>
                    <a:lstStyle/>
                    <a:p>
                      <a:pPr algn="ctr"/>
                      <a:r>
                        <a:rPr lang="de-CH" sz="1400" dirty="0"/>
                        <a:t>T2</a:t>
                      </a:r>
                    </a:p>
                  </a:txBody>
                  <a:tcPr marL="91461" marR="91461"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400" dirty="0"/>
                    </a:p>
                  </a:txBody>
                  <a:tcPr marL="91461" marR="91461" marT="45739" marB="45739">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2" name="Textfeld 1"/>
          <p:cNvSpPr txBox="1"/>
          <p:nvPr/>
        </p:nvSpPr>
        <p:spPr>
          <a:xfrm>
            <a:off x="2054459" y="4642038"/>
            <a:ext cx="2509020" cy="338554"/>
          </a:xfrm>
          <a:prstGeom prst="rect">
            <a:avLst/>
          </a:prstGeom>
          <a:noFill/>
        </p:spPr>
        <p:txBody>
          <a:bodyPr wrap="none" rtlCol="0">
            <a:spAutoFit/>
          </a:bodyPr>
          <a:lstStyle/>
          <a:p>
            <a:r>
              <a:rPr lang="de-CH" sz="1600" dirty="0"/>
              <a:t>Hersteller: CTI Modellbau</a:t>
            </a:r>
          </a:p>
        </p:txBody>
      </p:sp>
      <p:sp>
        <p:nvSpPr>
          <p:cNvPr id="3" name="Rectangle 1"/>
          <p:cNvSpPr>
            <a:spLocks noChangeArrowheads="1"/>
          </p:cNvSpPr>
          <p:nvPr/>
        </p:nvSpPr>
        <p:spPr bwMode="auto">
          <a:xfrm>
            <a:off x="764704" y="5172867"/>
            <a:ext cx="547260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000" b="1" i="0" u="none" strike="noStrike" cap="none" normalizeH="0" baseline="0" dirty="0">
                <a:ln>
                  <a:noFill/>
                </a:ln>
                <a:solidFill>
                  <a:schemeClr val="tx1"/>
                </a:solidFill>
                <a:effectLst/>
                <a:latin typeface="Arial" panose="020B0604020202020204" pitchFamily="34" charset="0"/>
              </a:rPr>
              <a:t>PS4aT</a:t>
            </a:r>
            <a:endParaRPr kumimoji="0" lang="de-CH" altLang="de-DE"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CH" altLang="de-DE" dirty="0"/>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400" b="1" i="1" u="none" strike="noStrike" cap="none" normalizeH="0" baseline="0" dirty="0">
                <a:ln>
                  <a:noFill/>
                </a:ln>
                <a:solidFill>
                  <a:schemeClr val="tx1"/>
                </a:solidFill>
                <a:effectLst/>
                <a:latin typeface="Arial" panose="020B0604020202020204" pitchFamily="34" charset="0"/>
              </a:rPr>
              <a:t>CTI    </a:t>
            </a:r>
            <a:r>
              <a:rPr kumimoji="0" lang="de-CH" altLang="de-DE" sz="1400" b="1" i="1" u="none" strike="noStrike" cap="none" normalizeH="0" baseline="0" dirty="0">
                <a:ln>
                  <a:noFill/>
                </a:ln>
                <a:solidFill>
                  <a:srgbClr val="C00000"/>
                </a:solidFill>
                <a:effectLst/>
                <a:latin typeface="Arial" panose="020B0604020202020204" pitchFamily="34" charset="0"/>
              </a:rPr>
              <a:t>Schaltmodul 4-fach</a:t>
            </a:r>
            <a:endParaRPr kumimoji="0" lang="de-CH" altLang="de-DE"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dirty="0">
                <a:ln>
                  <a:noFill/>
                </a:ln>
                <a:solidFill>
                  <a:schemeClr val="tx1"/>
                </a:solidFill>
                <a:effectLst/>
                <a:latin typeface="Arial" panose="020B0604020202020204" pitchFamily="34" charset="0"/>
              </a:rPr>
              <a:t>Schaltmodul für 4 Funktionen</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4 mal 4 Ampere mit "einem" RC-Kanal !</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Im Sender sind keinerlei Änderungen nötig!</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Die vier Schaltausgänge werden</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folgendermaßen angesteuert:</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Knüppel kurz links = Schaltausgang A1 Ein/Aus</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Knüppel lang links = </a:t>
            </a:r>
            <a:r>
              <a:rPr kumimoji="0" lang="de-CH" altLang="de-DE" sz="1200" b="0" i="0" u="none" strike="noStrike" cap="none" normalizeH="0" baseline="0" dirty="0" err="1">
                <a:ln>
                  <a:noFill/>
                </a:ln>
                <a:solidFill>
                  <a:schemeClr val="tx1"/>
                </a:solidFill>
                <a:effectLst/>
                <a:latin typeface="Arial" panose="020B0604020202020204" pitchFamily="34" charset="0"/>
              </a:rPr>
              <a:t>Tipausgang</a:t>
            </a:r>
            <a:r>
              <a:rPr kumimoji="0" lang="de-CH" altLang="de-DE" sz="1200" b="0" i="0" u="none" strike="noStrike" cap="none" normalizeH="0" baseline="0" dirty="0">
                <a:ln>
                  <a:noFill/>
                </a:ln>
                <a:solidFill>
                  <a:schemeClr val="tx1"/>
                </a:solidFill>
                <a:effectLst/>
                <a:latin typeface="Arial" panose="020B0604020202020204" pitchFamily="34" charset="0"/>
              </a:rPr>
              <a:t> T1 Ein bis zum Knüppel loslassen</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Knüppel kurz rechts = Schaltausgang A2 Ein/Aus</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Knüppel lang rechts = </a:t>
            </a:r>
            <a:r>
              <a:rPr kumimoji="0" lang="de-CH" altLang="de-DE" sz="1200" b="0" i="0" u="none" strike="noStrike" cap="none" normalizeH="0" baseline="0" dirty="0" err="1">
                <a:ln>
                  <a:noFill/>
                </a:ln>
                <a:solidFill>
                  <a:schemeClr val="tx1"/>
                </a:solidFill>
                <a:effectLst/>
                <a:latin typeface="Arial" panose="020B0604020202020204" pitchFamily="34" charset="0"/>
              </a:rPr>
              <a:t>Tipausgang</a:t>
            </a:r>
            <a:r>
              <a:rPr kumimoji="0" lang="de-CH" altLang="de-DE" sz="1200" b="0" i="0" u="none" strike="noStrike" cap="none" normalizeH="0" baseline="0" dirty="0">
                <a:ln>
                  <a:noFill/>
                </a:ln>
                <a:solidFill>
                  <a:schemeClr val="tx1"/>
                </a:solidFill>
                <a:effectLst/>
                <a:latin typeface="Arial" panose="020B0604020202020204" pitchFamily="34" charset="0"/>
              </a:rPr>
              <a:t> T2 Ein bis zum Knüppel loslassen</a:t>
            </a:r>
            <a:br>
              <a:rPr kumimoji="0" lang="de-CH" altLang="de-DE" sz="1200" b="0" i="0" u="none" strike="noStrike" cap="none" normalizeH="0" baseline="0" dirty="0">
                <a:ln>
                  <a:noFill/>
                </a:ln>
                <a:solidFill>
                  <a:schemeClr val="tx1"/>
                </a:solidFill>
                <a:effectLst/>
                <a:latin typeface="Arial" panose="020B0604020202020204" pitchFamily="34" charset="0"/>
              </a:rPr>
            </a:br>
            <a:r>
              <a:rPr kumimoji="0" lang="de-CH" altLang="de-DE" sz="1200" b="0" i="0" u="none" strike="noStrike" cap="none" normalizeH="0" baseline="0" dirty="0">
                <a:ln>
                  <a:noFill/>
                </a:ln>
                <a:solidFill>
                  <a:schemeClr val="tx1"/>
                </a:solidFill>
                <a:effectLst/>
                <a:latin typeface="Arial" panose="020B0604020202020204" pitchFamily="34" charset="0"/>
              </a:rPr>
              <a:t>(lang = 1 Sekunde oder mehr)</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5886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4 Kanal-Schalter für Sonder- und Lichtfunktionen für </a:t>
            </a:r>
          </a:p>
          <a:p>
            <a:pPr algn="ctr" eaLnBrk="1" hangingPunct="1"/>
            <a:r>
              <a:rPr lang="de-CH" altLang="de-DE" sz="1400" b="1" dirty="0"/>
              <a:t>xx</a:t>
            </a:r>
          </a:p>
        </p:txBody>
      </p:sp>
      <p:sp>
        <p:nvSpPr>
          <p:cNvPr id="8195" name="Textfeld 29"/>
          <p:cNvSpPr txBox="1">
            <a:spLocks noChangeArrowheads="1"/>
          </p:cNvSpPr>
          <p:nvPr/>
        </p:nvSpPr>
        <p:spPr bwMode="auto">
          <a:xfrm>
            <a:off x="1476375" y="8228013"/>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Schaltmodule sind minus geschalten !</a:t>
            </a:r>
          </a:p>
        </p:txBody>
      </p:sp>
      <p:cxnSp>
        <p:nvCxnSpPr>
          <p:cNvPr id="36" name="Gerade Verbindung 35"/>
          <p:cNvCxnSpPr/>
          <p:nvPr/>
        </p:nvCxnSpPr>
        <p:spPr>
          <a:xfrm>
            <a:off x="3690938" y="3005138"/>
            <a:ext cx="17113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687763" y="3573463"/>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3687763" y="4005263"/>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690938" y="4510088"/>
            <a:ext cx="16732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2" name="Tabelle 51"/>
          <p:cNvGraphicFramePr>
            <a:graphicFrameLocks noGrp="1"/>
          </p:cNvGraphicFramePr>
          <p:nvPr/>
        </p:nvGraphicFramePr>
        <p:xfrm>
          <a:off x="1760538" y="900113"/>
          <a:ext cx="3489325" cy="1608139"/>
        </p:xfrm>
        <a:graphic>
          <a:graphicData uri="http://schemas.openxmlformats.org/drawingml/2006/table">
            <a:tbl>
              <a:tblPr firstRow="1" firstCol="1" bandRow="1">
                <a:tableStyleId>{21E4AEA4-8DFA-4A89-87EB-49C32662AFE0}</a:tableStyleId>
              </a:tblPr>
              <a:tblGrid>
                <a:gridCol w="1293752">
                  <a:extLst>
                    <a:ext uri="{9D8B030D-6E8A-4147-A177-3AD203B41FA5}">
                      <a16:colId xmlns:a16="http://schemas.microsoft.com/office/drawing/2014/main" xmlns="" val="20000"/>
                    </a:ext>
                  </a:extLst>
                </a:gridCol>
                <a:gridCol w="2195573">
                  <a:extLst>
                    <a:ext uri="{9D8B030D-6E8A-4147-A177-3AD203B41FA5}">
                      <a16:colId xmlns:a16="http://schemas.microsoft.com/office/drawing/2014/main" xmlns="" val="20001"/>
                    </a:ext>
                  </a:extLst>
                </a:gridCol>
              </a:tblGrid>
              <a:tr h="388615">
                <a:tc>
                  <a:txBody>
                    <a:bodyPr/>
                    <a:lstStyle/>
                    <a:p>
                      <a:pPr algn="ctr"/>
                      <a:r>
                        <a:rPr lang="de-CH" sz="1400" dirty="0"/>
                        <a:t>Anschluss</a:t>
                      </a:r>
                    </a:p>
                  </a:txBody>
                  <a:tcPr marL="91433" marR="91433" marT="45739" marB="45739">
                    <a:solidFill>
                      <a:srgbClr val="0070C0"/>
                    </a:solidFill>
                  </a:tcPr>
                </a:tc>
                <a:tc>
                  <a:txBody>
                    <a:bodyPr/>
                    <a:lstStyle/>
                    <a:p>
                      <a:r>
                        <a:rPr lang="de-CH" sz="1400" dirty="0"/>
                        <a:t>Bezeichnung</a:t>
                      </a:r>
                    </a:p>
                  </a:txBody>
                  <a:tcPr marL="91433" marR="91433" marT="45739" marB="45739">
                    <a:solidFill>
                      <a:srgbClr val="0070C0"/>
                    </a:solidFill>
                  </a:tcPr>
                </a:tc>
                <a:extLst>
                  <a:ext uri="{0D108BD9-81ED-4DB2-BD59-A6C34878D82A}">
                    <a16:rowId xmlns:a16="http://schemas.microsoft.com/office/drawing/2014/main" xmlns="" val="10000"/>
                  </a:ext>
                </a:extLst>
              </a:tr>
              <a:tr h="304881">
                <a:tc>
                  <a:txBody>
                    <a:bodyPr/>
                    <a:lstStyle/>
                    <a:p>
                      <a:pPr algn="ctr"/>
                      <a:r>
                        <a:rPr lang="de-CH" sz="1400" dirty="0"/>
                        <a:t>B1</a:t>
                      </a:r>
                    </a:p>
                  </a:txBody>
                  <a:tcPr marL="91433" marR="91433" marT="45739" marB="45739">
                    <a:solidFill>
                      <a:srgbClr val="0070C0"/>
                    </a:solidFill>
                  </a:tcPr>
                </a:tc>
                <a:tc>
                  <a:txBody>
                    <a:bodyPr/>
                    <a:lstStyle/>
                    <a:p>
                      <a:r>
                        <a:rPr lang="de-CH" sz="1400" dirty="0"/>
                        <a:t>Blinker rechts</a:t>
                      </a:r>
                    </a:p>
                  </a:txBody>
                  <a:tcPr marL="91433" marR="91433" marT="45739" marB="45739">
                    <a:solidFill>
                      <a:schemeClr val="tx2">
                        <a:lumMod val="40000"/>
                        <a:lumOff val="60000"/>
                      </a:schemeClr>
                    </a:solidFill>
                  </a:tcPr>
                </a:tc>
                <a:extLst>
                  <a:ext uri="{0D108BD9-81ED-4DB2-BD59-A6C34878D82A}">
                    <a16:rowId xmlns:a16="http://schemas.microsoft.com/office/drawing/2014/main" xmlns="" val="10001"/>
                  </a:ext>
                </a:extLst>
              </a:tr>
              <a:tr h="304881">
                <a:tc>
                  <a:txBody>
                    <a:bodyPr/>
                    <a:lstStyle/>
                    <a:p>
                      <a:pPr algn="ctr"/>
                      <a:r>
                        <a:rPr lang="de-CH" sz="1400" dirty="0"/>
                        <a:t>A1</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Abblendlicht</a:t>
                      </a:r>
                    </a:p>
                  </a:txBody>
                  <a:tcPr marL="91433" marR="91433" marT="45739" marB="45739">
                    <a:solidFill>
                      <a:schemeClr val="tx2">
                        <a:lumMod val="20000"/>
                        <a:lumOff val="80000"/>
                      </a:schemeClr>
                    </a:solidFill>
                  </a:tcPr>
                </a:tc>
                <a:extLst>
                  <a:ext uri="{0D108BD9-81ED-4DB2-BD59-A6C34878D82A}">
                    <a16:rowId xmlns:a16="http://schemas.microsoft.com/office/drawing/2014/main" xmlns="" val="10002"/>
                  </a:ext>
                </a:extLst>
              </a:tr>
              <a:tr h="304881">
                <a:tc>
                  <a:txBody>
                    <a:bodyPr/>
                    <a:lstStyle/>
                    <a:p>
                      <a:pPr algn="ctr"/>
                      <a:r>
                        <a:rPr lang="de-CH" sz="1400" dirty="0"/>
                        <a:t>B2</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Blinker links</a:t>
                      </a:r>
                    </a:p>
                  </a:txBody>
                  <a:tcPr marL="91433" marR="91433" marT="45739" marB="45739">
                    <a:solidFill>
                      <a:schemeClr val="tx2">
                        <a:lumMod val="40000"/>
                        <a:lumOff val="60000"/>
                      </a:schemeClr>
                    </a:solidFill>
                  </a:tcPr>
                </a:tc>
                <a:extLst>
                  <a:ext uri="{0D108BD9-81ED-4DB2-BD59-A6C34878D82A}">
                    <a16:rowId xmlns:a16="http://schemas.microsoft.com/office/drawing/2014/main" xmlns="" val="10003"/>
                  </a:ext>
                </a:extLst>
              </a:tr>
              <a:tr h="304881">
                <a:tc>
                  <a:txBody>
                    <a:bodyPr/>
                    <a:lstStyle/>
                    <a:p>
                      <a:pPr algn="ctr"/>
                      <a:r>
                        <a:rPr lang="de-CH" sz="1400" dirty="0"/>
                        <a:t>A2</a:t>
                      </a:r>
                    </a:p>
                  </a:txBody>
                  <a:tcPr marL="91433" marR="91433" marT="45739" marB="45739">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Innenlicht</a:t>
                      </a:r>
                    </a:p>
                  </a:txBody>
                  <a:tcPr marL="91433" marR="91433" marT="45739" marB="45739">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pic>
        <p:nvPicPr>
          <p:cNvPr id="822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24150"/>
            <a:ext cx="22113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feld 29"/>
          <p:cNvSpPr txBox="1">
            <a:spLocks noChangeArrowheads="1"/>
          </p:cNvSpPr>
          <p:nvPr/>
        </p:nvSpPr>
        <p:spPr bwMode="auto">
          <a:xfrm>
            <a:off x="3789363" y="2700338"/>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de-CH" altLang="de-DE" sz="1200"/>
              <a:t>Auf Kontakt 1</a:t>
            </a:r>
          </a:p>
        </p:txBody>
      </p:sp>
      <p:sp>
        <p:nvSpPr>
          <p:cNvPr id="8222" name="Textfeld 29"/>
          <p:cNvSpPr txBox="1">
            <a:spLocks noChangeArrowheads="1"/>
          </p:cNvSpPr>
          <p:nvPr/>
        </p:nvSpPr>
        <p:spPr bwMode="auto">
          <a:xfrm>
            <a:off x="3789363" y="3260725"/>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de-CH" altLang="de-DE" sz="1200"/>
              <a:t>Auf Kontakt 2</a:t>
            </a:r>
          </a:p>
        </p:txBody>
      </p:sp>
      <p:sp>
        <p:nvSpPr>
          <p:cNvPr id="8223" name="Textfeld 29"/>
          <p:cNvSpPr txBox="1">
            <a:spLocks noChangeArrowheads="1"/>
          </p:cNvSpPr>
          <p:nvPr/>
        </p:nvSpPr>
        <p:spPr bwMode="auto">
          <a:xfrm>
            <a:off x="3789363" y="3738563"/>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de-CH" altLang="de-DE" sz="1200"/>
              <a:t>Auf Kontakt 3</a:t>
            </a:r>
          </a:p>
        </p:txBody>
      </p:sp>
      <p:sp>
        <p:nvSpPr>
          <p:cNvPr id="8224" name="Textfeld 29"/>
          <p:cNvSpPr txBox="1">
            <a:spLocks noChangeArrowheads="1"/>
          </p:cNvSpPr>
          <p:nvPr/>
        </p:nvSpPr>
        <p:spPr bwMode="auto">
          <a:xfrm>
            <a:off x="3789363" y="4203700"/>
            <a:ext cx="1108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de-CH" altLang="de-DE" sz="1200"/>
              <a:t>Auf Kontakt 4</a:t>
            </a:r>
          </a:p>
        </p:txBody>
      </p:sp>
      <p:sp>
        <p:nvSpPr>
          <p:cNvPr id="8225" name="Rectangle 29"/>
          <p:cNvSpPr>
            <a:spLocks noChangeArrowheads="1"/>
          </p:cNvSpPr>
          <p:nvPr/>
        </p:nvSpPr>
        <p:spPr bwMode="auto">
          <a:xfrm>
            <a:off x="369888" y="5138013"/>
            <a:ext cx="63357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2000" b="1" dirty="0"/>
              <a:t>PS4b8</a:t>
            </a:r>
          </a:p>
          <a:p>
            <a:endParaRPr lang="de-CH" altLang="de-DE" sz="400" dirty="0"/>
          </a:p>
          <a:p>
            <a:r>
              <a:rPr lang="de-CH" altLang="de-DE" sz="1400" b="1" i="1" dirty="0"/>
              <a:t>CTI     </a:t>
            </a:r>
            <a:r>
              <a:rPr lang="de-CH" altLang="de-DE" sz="1400" b="1" i="1" dirty="0">
                <a:solidFill>
                  <a:srgbClr val="C00000"/>
                </a:solidFill>
              </a:rPr>
              <a:t>Blink- Schaltmodul 4-fach </a:t>
            </a:r>
            <a:endParaRPr lang="de-CH" altLang="de-DE" sz="400" dirty="0"/>
          </a:p>
          <a:p>
            <a:r>
              <a:rPr lang="de-CH" altLang="de-DE" sz="1200" dirty="0"/>
              <a:t>Blink-Schaltmodul für 4 Funktionen</a:t>
            </a:r>
            <a:br>
              <a:rPr lang="de-CH" altLang="de-DE" sz="1200" dirty="0"/>
            </a:br>
            <a:r>
              <a:rPr lang="de-CH" altLang="de-DE" sz="1200" dirty="0"/>
              <a:t>4 mal 4 Ampere mit "einem" RC-Kanal !</a:t>
            </a:r>
            <a:br>
              <a:rPr lang="de-CH" altLang="de-DE" sz="1200" dirty="0"/>
            </a:br>
            <a:r>
              <a:rPr lang="de-CH" altLang="de-DE" sz="1200" dirty="0"/>
              <a:t>Im Sender sind keinerlei Änderungen nötig!</a:t>
            </a:r>
            <a:br>
              <a:rPr lang="de-CH" altLang="de-DE" sz="1200" dirty="0"/>
            </a:br>
            <a:r>
              <a:rPr lang="de-CH" altLang="de-DE" sz="1200" dirty="0"/>
              <a:t>Ideal für </a:t>
            </a:r>
            <a:r>
              <a:rPr lang="de-CH" altLang="de-DE" sz="1200" dirty="0" err="1"/>
              <a:t>Scale</a:t>
            </a:r>
            <a:r>
              <a:rPr lang="de-CH" altLang="de-DE" sz="1200" dirty="0"/>
              <a:t>-Modelle zum Rechts/Links</a:t>
            </a:r>
            <a:br>
              <a:rPr lang="de-CH" altLang="de-DE" sz="1200" dirty="0"/>
            </a:br>
            <a:r>
              <a:rPr lang="de-CH" altLang="de-DE" sz="1200" dirty="0"/>
              <a:t>Blinken, und gemeinsam als Warnblinklicht.</a:t>
            </a:r>
            <a:br>
              <a:rPr lang="de-CH" altLang="de-DE" sz="1200" dirty="0"/>
            </a:br>
            <a:r>
              <a:rPr lang="de-CH" altLang="de-DE" sz="1200" dirty="0"/>
              <a:t/>
            </a:r>
            <a:br>
              <a:rPr lang="de-CH" altLang="de-DE" sz="1200" dirty="0"/>
            </a:br>
            <a:r>
              <a:rPr lang="de-CH" altLang="de-DE" sz="1200" dirty="0"/>
              <a:t>Die vier Schaltausgänge werden</a:t>
            </a:r>
            <a:br>
              <a:rPr lang="de-CH" altLang="de-DE" sz="1200" dirty="0"/>
            </a:br>
            <a:r>
              <a:rPr lang="de-CH" altLang="de-DE" sz="1200" dirty="0"/>
              <a:t>folgendermaßen angesteuert:</a:t>
            </a:r>
            <a:br>
              <a:rPr lang="de-CH" altLang="de-DE" sz="1200" dirty="0"/>
            </a:br>
            <a:r>
              <a:rPr lang="de-CH" altLang="de-DE" sz="1200" dirty="0"/>
              <a:t>Knüppel kurz links = </a:t>
            </a:r>
            <a:r>
              <a:rPr lang="de-CH" altLang="de-DE" sz="1200" dirty="0" err="1"/>
              <a:t>Blinkerausgang</a:t>
            </a:r>
            <a:r>
              <a:rPr lang="de-CH" altLang="de-DE" sz="1200" dirty="0"/>
              <a:t> B1 (der Blinker nach 8 x Blinken automatisch aus)</a:t>
            </a:r>
            <a:br>
              <a:rPr lang="de-CH" altLang="de-DE" sz="1200" dirty="0"/>
            </a:br>
            <a:r>
              <a:rPr lang="de-CH" altLang="de-DE" sz="1200" dirty="0"/>
              <a:t>Knüppel lang links = Schaltausgang A1 Ein/Aus</a:t>
            </a:r>
            <a:br>
              <a:rPr lang="de-CH" altLang="de-DE" sz="1200" dirty="0"/>
            </a:br>
            <a:r>
              <a:rPr lang="de-CH" altLang="de-DE" sz="1200" dirty="0"/>
              <a:t>Knüppel kurz rechts = </a:t>
            </a:r>
            <a:r>
              <a:rPr lang="de-CH" altLang="de-DE" sz="1200" dirty="0" err="1"/>
              <a:t>Blinkerausgang</a:t>
            </a:r>
            <a:r>
              <a:rPr lang="de-CH" altLang="de-DE" sz="1200" dirty="0"/>
              <a:t> B2 (der Blinker nach 8 x Blinken automatisch aus)</a:t>
            </a:r>
            <a:br>
              <a:rPr lang="de-CH" altLang="de-DE" sz="1200" dirty="0"/>
            </a:br>
            <a:r>
              <a:rPr lang="de-CH" altLang="de-DE" sz="1200" dirty="0"/>
              <a:t>Knüppel lang rechts = Schaltausgang A2 Ein/Aus</a:t>
            </a:r>
          </a:p>
          <a:p>
            <a:endParaRPr lang="de-CH" altLang="de-DE" dirty="0"/>
          </a:p>
        </p:txBody>
      </p:sp>
      <p:sp>
        <p:nvSpPr>
          <p:cNvPr id="15" name="Textfeld 14"/>
          <p:cNvSpPr txBox="1"/>
          <p:nvPr/>
        </p:nvSpPr>
        <p:spPr>
          <a:xfrm>
            <a:off x="2037580" y="4782135"/>
            <a:ext cx="2509020" cy="338554"/>
          </a:xfrm>
          <a:prstGeom prst="rect">
            <a:avLst/>
          </a:prstGeom>
          <a:noFill/>
        </p:spPr>
        <p:txBody>
          <a:bodyPr wrap="none" rtlCol="0">
            <a:spAutoFit/>
          </a:bodyPr>
          <a:lstStyle/>
          <a:p>
            <a:r>
              <a:rPr lang="de-CH" sz="1600" dirty="0"/>
              <a:t>Hersteller: CTI Modellbau</a:t>
            </a:r>
          </a:p>
        </p:txBody>
      </p:sp>
    </p:spTree>
    <p:extLst>
      <p:ext uri="{BB962C8B-B14F-4D97-AF65-F5344CB8AC3E}">
        <p14:creationId xmlns:p14="http://schemas.microsoft.com/office/powerpoint/2010/main" val="1723817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Brems- und Rückfahrlicht für </a:t>
            </a:r>
          </a:p>
          <a:p>
            <a:pPr algn="ctr" eaLnBrk="1" hangingPunct="1"/>
            <a:r>
              <a:rPr lang="de-CH" altLang="de-DE" sz="1400" b="1" dirty="0"/>
              <a:t>xx</a:t>
            </a:r>
          </a:p>
        </p:txBody>
      </p:sp>
      <p:sp>
        <p:nvSpPr>
          <p:cNvPr id="9219" name="Textfeld 29"/>
          <p:cNvSpPr txBox="1">
            <a:spLocks noChangeArrowheads="1"/>
          </p:cNvSpPr>
          <p:nvPr/>
        </p:nvSpPr>
        <p:spPr bwMode="auto">
          <a:xfrm>
            <a:off x="1338263" y="8307180"/>
            <a:ext cx="405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Schaltmodule sind minus geschalten !</a:t>
            </a:r>
          </a:p>
        </p:txBody>
      </p:sp>
      <p:cxnSp>
        <p:nvCxnSpPr>
          <p:cNvPr id="36" name="Gerade Verbindung 35"/>
          <p:cNvCxnSpPr/>
          <p:nvPr/>
        </p:nvCxnSpPr>
        <p:spPr>
          <a:xfrm>
            <a:off x="3687763" y="2767013"/>
            <a:ext cx="17113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684588" y="3335338"/>
            <a:ext cx="16716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2" name="Tabelle 51"/>
          <p:cNvGraphicFramePr>
            <a:graphicFrameLocks noGrp="1"/>
          </p:cNvGraphicFramePr>
          <p:nvPr/>
        </p:nvGraphicFramePr>
        <p:xfrm>
          <a:off x="874713" y="1150938"/>
          <a:ext cx="5110162" cy="998537"/>
        </p:xfrm>
        <a:graphic>
          <a:graphicData uri="http://schemas.openxmlformats.org/drawingml/2006/table">
            <a:tbl>
              <a:tblPr firstRow="1" firstCol="1" bandRow="1">
                <a:tableStyleId>{21E4AEA4-8DFA-4A89-87EB-49C32662AFE0}</a:tableStyleId>
              </a:tblPr>
              <a:tblGrid>
                <a:gridCol w="1430848">
                  <a:extLst>
                    <a:ext uri="{9D8B030D-6E8A-4147-A177-3AD203B41FA5}">
                      <a16:colId xmlns:a16="http://schemas.microsoft.com/office/drawing/2014/main" xmlns="" val="20000"/>
                    </a:ext>
                  </a:extLst>
                </a:gridCol>
                <a:gridCol w="3679314">
                  <a:extLst>
                    <a:ext uri="{9D8B030D-6E8A-4147-A177-3AD203B41FA5}">
                      <a16:colId xmlns:a16="http://schemas.microsoft.com/office/drawing/2014/main" xmlns="" val="20001"/>
                    </a:ext>
                  </a:extLst>
                </a:gridCol>
              </a:tblGrid>
              <a:tr h="388677">
                <a:tc>
                  <a:txBody>
                    <a:bodyPr/>
                    <a:lstStyle/>
                    <a:p>
                      <a:pPr algn="ctr"/>
                      <a:r>
                        <a:rPr lang="de-CH" sz="1400" dirty="0"/>
                        <a:t>Anschluss</a:t>
                      </a:r>
                    </a:p>
                  </a:txBody>
                  <a:tcPr marL="91461" marR="91461" marT="45746" marB="45746">
                    <a:solidFill>
                      <a:srgbClr val="0070C0"/>
                    </a:solidFill>
                  </a:tcPr>
                </a:tc>
                <a:tc>
                  <a:txBody>
                    <a:bodyPr/>
                    <a:lstStyle/>
                    <a:p>
                      <a:r>
                        <a:rPr lang="de-CH" sz="1400" dirty="0"/>
                        <a:t>Bezeichnung</a:t>
                      </a:r>
                    </a:p>
                  </a:txBody>
                  <a:tcPr marL="91461" marR="91461" marT="45746" marB="45746">
                    <a:solidFill>
                      <a:srgbClr val="0070C0"/>
                    </a:solidFill>
                  </a:tcPr>
                </a:tc>
                <a:extLst>
                  <a:ext uri="{0D108BD9-81ED-4DB2-BD59-A6C34878D82A}">
                    <a16:rowId xmlns:a16="http://schemas.microsoft.com/office/drawing/2014/main" xmlns="" val="10000"/>
                  </a:ext>
                </a:extLst>
              </a:tr>
              <a:tr h="304930">
                <a:tc>
                  <a:txBody>
                    <a:bodyPr/>
                    <a:lstStyle/>
                    <a:p>
                      <a:pPr algn="ctr"/>
                      <a:r>
                        <a:rPr lang="de-CH" sz="1400" dirty="0"/>
                        <a:t>B</a:t>
                      </a:r>
                    </a:p>
                  </a:txBody>
                  <a:tcPr marL="91461" marR="91461" marT="45746" marB="45746">
                    <a:solidFill>
                      <a:srgbClr val="0070C0"/>
                    </a:solidFill>
                  </a:tcPr>
                </a:tc>
                <a:tc>
                  <a:txBody>
                    <a:bodyPr/>
                    <a:lstStyle/>
                    <a:p>
                      <a:r>
                        <a:rPr lang="de-CH" sz="1400" dirty="0"/>
                        <a:t>Bremslicht</a:t>
                      </a:r>
                    </a:p>
                  </a:txBody>
                  <a:tcPr marL="91461" marR="91461" marT="45746" marB="45746">
                    <a:solidFill>
                      <a:schemeClr val="tx2">
                        <a:lumMod val="40000"/>
                        <a:lumOff val="60000"/>
                      </a:schemeClr>
                    </a:solidFill>
                  </a:tcPr>
                </a:tc>
                <a:extLst>
                  <a:ext uri="{0D108BD9-81ED-4DB2-BD59-A6C34878D82A}">
                    <a16:rowId xmlns:a16="http://schemas.microsoft.com/office/drawing/2014/main" xmlns="" val="10001"/>
                  </a:ext>
                </a:extLst>
              </a:tr>
              <a:tr h="304930">
                <a:tc>
                  <a:txBody>
                    <a:bodyPr/>
                    <a:lstStyle/>
                    <a:p>
                      <a:pPr algn="ctr"/>
                      <a:r>
                        <a:rPr lang="de-CH" sz="1400" dirty="0"/>
                        <a:t>R</a:t>
                      </a:r>
                    </a:p>
                  </a:txBody>
                  <a:tcPr marL="91461" marR="91461" marT="45746" marB="45746">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Rückfahrlicht</a:t>
                      </a:r>
                    </a:p>
                  </a:txBody>
                  <a:tcPr marL="91461" marR="91461" marT="45746" marB="45746">
                    <a:solidFill>
                      <a:schemeClr val="tx2">
                        <a:lumMod val="20000"/>
                        <a:lumOff val="80000"/>
                      </a:schemeClr>
                    </a:solidFill>
                  </a:tcPr>
                </a:tc>
                <a:extLst>
                  <a:ext uri="{0D108BD9-81ED-4DB2-BD59-A6C34878D82A}">
                    <a16:rowId xmlns:a16="http://schemas.microsoft.com/office/drawing/2014/main" xmlns="" val="10002"/>
                  </a:ext>
                </a:extLst>
              </a:tr>
            </a:tbl>
          </a:graphicData>
        </a:graphic>
      </p:graphicFrame>
      <p:pic>
        <p:nvPicPr>
          <p:cNvPr id="9236"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546350"/>
            <a:ext cx="221138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Textfeld 29"/>
          <p:cNvSpPr txBox="1">
            <a:spLocks noChangeArrowheads="1"/>
          </p:cNvSpPr>
          <p:nvPr/>
        </p:nvSpPr>
        <p:spPr bwMode="auto">
          <a:xfrm>
            <a:off x="3789363" y="2519363"/>
            <a:ext cx="1108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Auf Kontakt 5</a:t>
            </a:r>
          </a:p>
        </p:txBody>
      </p:sp>
      <p:sp>
        <p:nvSpPr>
          <p:cNvPr id="9238" name="Textfeld 29"/>
          <p:cNvSpPr txBox="1">
            <a:spLocks noChangeArrowheads="1"/>
          </p:cNvSpPr>
          <p:nvPr/>
        </p:nvSpPr>
        <p:spPr bwMode="auto">
          <a:xfrm>
            <a:off x="3789363" y="3081338"/>
            <a:ext cx="1108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Auf Kontakt 6</a:t>
            </a:r>
          </a:p>
        </p:txBody>
      </p:sp>
      <p:sp>
        <p:nvSpPr>
          <p:cNvPr id="9239" name="Rectangle 1"/>
          <p:cNvSpPr>
            <a:spLocks noChangeArrowheads="1"/>
          </p:cNvSpPr>
          <p:nvPr/>
        </p:nvSpPr>
        <p:spPr bwMode="auto">
          <a:xfrm>
            <a:off x="566738" y="5266928"/>
            <a:ext cx="5726112"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2000" b="1" dirty="0"/>
              <a:t>PS2BR</a:t>
            </a:r>
            <a:r>
              <a:rPr lang="de-CH" altLang="de-DE" sz="400" dirty="0"/>
              <a:t/>
            </a:r>
            <a:br>
              <a:rPr lang="de-CH" altLang="de-DE" sz="400" dirty="0"/>
            </a:br>
            <a:r>
              <a:rPr lang="de-CH" altLang="de-DE" sz="400" dirty="0"/>
              <a:t/>
            </a:r>
            <a:br>
              <a:rPr lang="de-CH" altLang="de-DE" sz="400" dirty="0"/>
            </a:br>
            <a:r>
              <a:rPr lang="de-CH" altLang="de-DE" sz="1400" b="1" i="1" dirty="0"/>
              <a:t>CTI     </a:t>
            </a:r>
            <a:r>
              <a:rPr lang="de-CH" altLang="de-DE" sz="1400" b="1" i="1" dirty="0">
                <a:solidFill>
                  <a:srgbClr val="C00000"/>
                </a:solidFill>
              </a:rPr>
              <a:t>Schaltmodul Brems- und Rückfahrlicht</a:t>
            </a:r>
            <a:endParaRPr lang="de-CH" altLang="de-DE" sz="400" dirty="0"/>
          </a:p>
          <a:p>
            <a:r>
              <a:rPr lang="de-CH" altLang="de-DE" sz="1200" dirty="0"/>
              <a:t>Bremslicht B und Rückfahrlicht R</a:t>
            </a:r>
            <a:br>
              <a:rPr lang="de-CH" altLang="de-DE" sz="1200" dirty="0"/>
            </a:br>
            <a:r>
              <a:rPr lang="de-CH" altLang="de-DE" sz="1200" dirty="0"/>
              <a:t>ganz einfach ansteuern.</a:t>
            </a:r>
            <a:br>
              <a:rPr lang="de-CH" altLang="de-DE" sz="1200" dirty="0"/>
            </a:br>
            <a:r>
              <a:rPr lang="de-CH" altLang="de-DE" sz="1200" dirty="0"/>
              <a:t>Das Modul wird einfach zum Fahrregler</a:t>
            </a:r>
            <a:br>
              <a:rPr lang="de-CH" altLang="de-DE" sz="1200" dirty="0"/>
            </a:br>
            <a:r>
              <a:rPr lang="de-CH" altLang="de-DE" sz="1200" dirty="0"/>
              <a:t>parallelgeschaltet, z.B. über Y-Kabel.</a:t>
            </a:r>
            <a:br>
              <a:rPr lang="de-CH" altLang="de-DE" sz="1200" dirty="0"/>
            </a:br>
            <a:r>
              <a:rPr lang="de-CH" altLang="de-DE" sz="1200" dirty="0"/>
              <a:t>Bremslicht und Rückfahrscheinwerfer werden</a:t>
            </a:r>
            <a:br>
              <a:rPr lang="de-CH" altLang="de-DE" sz="1200" dirty="0"/>
            </a:br>
            <a:r>
              <a:rPr lang="de-CH" altLang="de-DE" sz="1200" dirty="0"/>
              <a:t>dann in Abhängigkeit des tatsächlichen Antriebs</a:t>
            </a:r>
            <a:br>
              <a:rPr lang="de-CH" altLang="de-DE" sz="1200" dirty="0"/>
            </a:br>
            <a:r>
              <a:rPr lang="de-CH" altLang="de-DE" sz="1200" dirty="0"/>
              <a:t>gesteuert.</a:t>
            </a:r>
            <a:br>
              <a:rPr lang="de-CH" altLang="de-DE" sz="1200" dirty="0"/>
            </a:br>
            <a:r>
              <a:rPr lang="de-CH" altLang="de-DE" sz="1200" dirty="0"/>
              <a:t>Im Stillstand geht das Bremslicht nach 5 Sekunden aus.</a:t>
            </a:r>
            <a:br>
              <a:rPr lang="de-CH" altLang="de-DE" sz="1200" dirty="0"/>
            </a:br>
            <a:r>
              <a:rPr lang="de-CH" altLang="de-DE" sz="1200" dirty="0"/>
              <a:t/>
            </a:r>
            <a:br>
              <a:rPr lang="de-CH" altLang="de-DE" sz="1200" dirty="0"/>
            </a:br>
            <a:r>
              <a:rPr lang="de-CH" altLang="de-DE" sz="1200" dirty="0"/>
              <a:t>Das Schaltmodul ist selbstlernend und passt sich jedem Regler an.</a:t>
            </a:r>
            <a:br>
              <a:rPr lang="de-CH" altLang="de-DE" sz="1200" dirty="0"/>
            </a:br>
            <a:r>
              <a:rPr lang="de-CH" altLang="de-DE" sz="1200" dirty="0"/>
              <a:t>Bis zu 4 Ampere belastbar</a:t>
            </a:r>
            <a:br>
              <a:rPr lang="de-CH" altLang="de-DE" sz="1200" dirty="0"/>
            </a:br>
            <a:r>
              <a:rPr lang="de-CH" altLang="de-DE" sz="1200" dirty="0"/>
              <a:t>Größe: nur 12*13 mm</a:t>
            </a:r>
            <a:endParaRPr lang="de-CH" altLang="de-DE" dirty="0"/>
          </a:p>
        </p:txBody>
      </p:sp>
      <p:sp>
        <p:nvSpPr>
          <p:cNvPr id="11" name="Textfeld 10"/>
          <p:cNvSpPr txBox="1"/>
          <p:nvPr/>
        </p:nvSpPr>
        <p:spPr>
          <a:xfrm>
            <a:off x="2037580" y="4782135"/>
            <a:ext cx="2509020" cy="338554"/>
          </a:xfrm>
          <a:prstGeom prst="rect">
            <a:avLst/>
          </a:prstGeom>
          <a:noFill/>
        </p:spPr>
        <p:txBody>
          <a:bodyPr wrap="none" rtlCol="0">
            <a:spAutoFit/>
          </a:bodyPr>
          <a:lstStyle/>
          <a:p>
            <a:r>
              <a:rPr lang="de-CH" sz="1600" dirty="0"/>
              <a:t>Hersteller: CTI Modellbau</a:t>
            </a:r>
          </a:p>
        </p:txBody>
      </p:sp>
    </p:spTree>
    <p:extLst>
      <p:ext uri="{BB962C8B-B14F-4D97-AF65-F5344CB8AC3E}">
        <p14:creationId xmlns:p14="http://schemas.microsoft.com/office/powerpoint/2010/main" val="585716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Regler Bugstrahlruder  für xx</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392613"/>
            <a:ext cx="67056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95313"/>
            <a:ext cx="6654800" cy="318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6696075"/>
            <a:ext cx="6594475" cy="20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630238" y="5299075"/>
          <a:ext cx="5724525" cy="2836864"/>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732">
                <a:tc>
                  <a:txBody>
                    <a:bodyPr/>
                    <a:lstStyle/>
                    <a:p>
                      <a:r>
                        <a:rPr lang="de-CH" sz="1400" dirty="0"/>
                        <a:t>Anschluss</a:t>
                      </a:r>
                    </a:p>
                  </a:txBody>
                  <a:tcPr marL="91438" marR="91438" marT="45686" marB="45686"/>
                </a:tc>
                <a:tc>
                  <a:txBody>
                    <a:bodyPr/>
                    <a:lstStyle/>
                    <a:p>
                      <a:r>
                        <a:rPr lang="de-CH" sz="1400" dirty="0"/>
                        <a:t>Bezeichnung</a:t>
                      </a:r>
                    </a:p>
                  </a:txBody>
                  <a:tcPr marL="91438" marR="91438" marT="45686" marB="45686"/>
                </a:tc>
                <a:extLst>
                  <a:ext uri="{0D108BD9-81ED-4DB2-BD59-A6C34878D82A}">
                    <a16:rowId xmlns:a16="http://schemas.microsoft.com/office/drawing/2014/main" xmlns="" val="10000"/>
                  </a:ext>
                </a:extLst>
              </a:tr>
              <a:tr h="304732">
                <a:tc>
                  <a:txBody>
                    <a:bodyPr/>
                    <a:lstStyle/>
                    <a:p>
                      <a:r>
                        <a:rPr lang="de-CH" sz="1400" dirty="0"/>
                        <a:t>1</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1"/>
                  </a:ext>
                </a:extLst>
              </a:tr>
              <a:tr h="304732">
                <a:tc>
                  <a:txBody>
                    <a:bodyPr/>
                    <a:lstStyle/>
                    <a:p>
                      <a:r>
                        <a:rPr lang="de-CH" sz="1400" dirty="0"/>
                        <a:t>2</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2"/>
                  </a:ext>
                </a:extLst>
              </a:tr>
              <a:tr h="304732">
                <a:tc>
                  <a:txBody>
                    <a:bodyPr/>
                    <a:lstStyle/>
                    <a:p>
                      <a:r>
                        <a:rPr lang="de-CH" sz="1400" dirty="0"/>
                        <a:t>3</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3"/>
                  </a:ext>
                </a:extLst>
              </a:tr>
              <a:tr h="331252">
                <a:tc>
                  <a:txBody>
                    <a:bodyPr/>
                    <a:lstStyle/>
                    <a:p>
                      <a:r>
                        <a:rPr lang="de-CH" sz="1400" dirty="0"/>
                        <a:t>4</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4"/>
                  </a:ext>
                </a:extLst>
              </a:tr>
              <a:tr h="321671">
                <a:tc>
                  <a:txBody>
                    <a:bodyPr/>
                    <a:lstStyle/>
                    <a:p>
                      <a:r>
                        <a:rPr lang="de-CH" sz="1400" dirty="0"/>
                        <a:t>5</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5"/>
                  </a:ext>
                </a:extLst>
              </a:tr>
              <a:tr h="321671">
                <a:tc>
                  <a:txBody>
                    <a:bodyPr/>
                    <a:lstStyle/>
                    <a:p>
                      <a:r>
                        <a:rPr lang="de-CH" sz="1400" dirty="0"/>
                        <a:t>6</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6"/>
                  </a:ext>
                </a:extLst>
              </a:tr>
              <a:tr h="321671">
                <a:tc>
                  <a:txBody>
                    <a:bodyPr/>
                    <a:lstStyle/>
                    <a:p>
                      <a:r>
                        <a:rPr lang="de-CH" sz="1400" dirty="0"/>
                        <a:t>7</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7"/>
                  </a:ext>
                </a:extLst>
              </a:tr>
              <a:tr h="321671">
                <a:tc>
                  <a:txBody>
                    <a:bodyPr/>
                    <a:lstStyle/>
                    <a:p>
                      <a:r>
                        <a:rPr lang="de-CH" sz="1400" dirty="0"/>
                        <a:t>B</a:t>
                      </a:r>
                    </a:p>
                  </a:txBody>
                  <a:tcPr marL="91438" marR="91438" marT="45686" marB="45686"/>
                </a:tc>
                <a:tc>
                  <a:txBody>
                    <a:bodyPr/>
                    <a:lstStyle/>
                    <a:p>
                      <a:r>
                        <a:rPr lang="de-CH" sz="1400" dirty="0"/>
                        <a:t>BEC</a:t>
                      </a:r>
                    </a:p>
                  </a:txBody>
                  <a:tcPr marL="91438" marR="91438" marT="45686" marB="45686"/>
                </a:tc>
                <a:extLst>
                  <a:ext uri="{0D108BD9-81ED-4DB2-BD59-A6C34878D82A}">
                    <a16:rowId xmlns:a16="http://schemas.microsoft.com/office/drawing/2014/main" xmlns="" val="10008"/>
                  </a:ext>
                </a:extLst>
              </a:tr>
            </a:tbl>
          </a:graphicData>
        </a:graphic>
      </p:graphicFrame>
      <p:pic>
        <p:nvPicPr>
          <p:cNvPr id="4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882650"/>
            <a:ext cx="4860925"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31"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für xx</a:t>
            </a:r>
          </a:p>
        </p:txBody>
      </p:sp>
    </p:spTree>
    <p:extLst>
      <p:ext uri="{BB962C8B-B14F-4D97-AF65-F5344CB8AC3E}">
        <p14:creationId xmlns:p14="http://schemas.microsoft.com/office/powerpoint/2010/main" val="379624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Regler Antrieb für Rheinfrachter MS Peter</a:t>
            </a:r>
          </a:p>
        </p:txBody>
      </p:sp>
      <p:graphicFrame>
        <p:nvGraphicFramePr>
          <p:cNvPr id="2" name="Tabelle 1"/>
          <p:cNvGraphicFramePr>
            <a:graphicFrameLocks noGrp="1"/>
          </p:cNvGraphicFramePr>
          <p:nvPr/>
        </p:nvGraphicFramePr>
        <p:xfrm>
          <a:off x="460375" y="981075"/>
          <a:ext cx="6172200" cy="3627442"/>
        </p:xfrm>
        <a:graphic>
          <a:graphicData uri="http://schemas.openxmlformats.org/drawingml/2006/table">
            <a:tbl>
              <a:tblPr/>
              <a:tblGrid>
                <a:gridCol w="3086100">
                  <a:extLst>
                    <a:ext uri="{9D8B030D-6E8A-4147-A177-3AD203B41FA5}">
                      <a16:colId xmlns:a16="http://schemas.microsoft.com/office/drawing/2014/main" xmlns="" val="20000"/>
                    </a:ext>
                  </a:extLst>
                </a:gridCol>
                <a:gridCol w="3086100">
                  <a:extLst>
                    <a:ext uri="{9D8B030D-6E8A-4147-A177-3AD203B41FA5}">
                      <a16:colId xmlns:a16="http://schemas.microsoft.com/office/drawing/2014/main" xmlns="" val="20001"/>
                    </a:ext>
                  </a:extLst>
                </a:gridCol>
              </a:tblGrid>
              <a:tr h="259103">
                <a:tc>
                  <a:txBody>
                    <a:bodyPr/>
                    <a:lstStyle/>
                    <a:p>
                      <a:r>
                        <a:rPr lang="de-CH" sz="1100" dirty="0"/>
                        <a:t>Ausführung </a:t>
                      </a:r>
                    </a:p>
                  </a:txBody>
                  <a:tcPr marT="45724" marB="45724" anchor="ctr">
                    <a:lnL>
                      <a:noFill/>
                    </a:lnL>
                    <a:lnR>
                      <a:noFill/>
                    </a:lnR>
                    <a:lnT>
                      <a:noFill/>
                    </a:lnT>
                    <a:lnB>
                      <a:noFill/>
                    </a:lnB>
                  </a:tcPr>
                </a:tc>
                <a:tc>
                  <a:txBody>
                    <a:bodyPr/>
                    <a:lstStyle/>
                    <a:p>
                      <a:r>
                        <a:rPr lang="de-CH" sz="1100"/>
                        <a:t>Rokraft 100 µP </a:t>
                      </a:r>
                    </a:p>
                  </a:txBody>
                  <a:tcPr marT="45724" marB="45724" anchor="ctr">
                    <a:lnL>
                      <a:noFill/>
                    </a:lnL>
                    <a:lnR>
                      <a:noFill/>
                    </a:lnR>
                    <a:lnT>
                      <a:noFill/>
                    </a:lnT>
                    <a:lnB>
                      <a:noFill/>
                    </a:lnB>
                  </a:tcPr>
                </a:tc>
                <a:extLst>
                  <a:ext uri="{0D108BD9-81ED-4DB2-BD59-A6C34878D82A}">
                    <a16:rowId xmlns:a16="http://schemas.microsoft.com/office/drawing/2014/main" xmlns="" val="10000"/>
                  </a:ext>
                </a:extLst>
              </a:tr>
              <a:tr h="259103">
                <a:tc>
                  <a:txBody>
                    <a:bodyPr/>
                    <a:lstStyle/>
                    <a:p>
                      <a:r>
                        <a:rPr lang="de-CH" sz="1100"/>
                        <a:t>Betriebsspannung </a:t>
                      </a:r>
                    </a:p>
                  </a:txBody>
                  <a:tcPr marT="45724" marB="45724" anchor="ctr">
                    <a:lnL>
                      <a:noFill/>
                    </a:lnL>
                    <a:lnR>
                      <a:noFill/>
                    </a:lnR>
                    <a:lnT>
                      <a:noFill/>
                    </a:lnT>
                    <a:lnB>
                      <a:noFill/>
                    </a:lnB>
                  </a:tcPr>
                </a:tc>
                <a:tc>
                  <a:txBody>
                    <a:bodyPr/>
                    <a:lstStyle/>
                    <a:p>
                      <a:r>
                        <a:rPr lang="de-CH" sz="1100"/>
                        <a:t>6 - 12 V </a:t>
                      </a:r>
                    </a:p>
                  </a:txBody>
                  <a:tcPr marT="45724" marB="45724" anchor="ctr">
                    <a:lnL>
                      <a:noFill/>
                    </a:lnL>
                    <a:lnR>
                      <a:noFill/>
                    </a:lnR>
                    <a:lnT>
                      <a:noFill/>
                    </a:lnT>
                    <a:lnB>
                      <a:noFill/>
                    </a:lnB>
                  </a:tcPr>
                </a:tc>
                <a:extLst>
                  <a:ext uri="{0D108BD9-81ED-4DB2-BD59-A6C34878D82A}">
                    <a16:rowId xmlns:a16="http://schemas.microsoft.com/office/drawing/2014/main" xmlns="" val="10001"/>
                  </a:ext>
                </a:extLst>
              </a:tr>
              <a:tr h="259103">
                <a:tc>
                  <a:txBody>
                    <a:bodyPr/>
                    <a:lstStyle/>
                    <a:p>
                      <a:r>
                        <a:rPr lang="de-CH" sz="1100" dirty="0"/>
                        <a:t>Dauer-Strom </a:t>
                      </a:r>
                    </a:p>
                  </a:txBody>
                  <a:tcPr marT="45724" marB="45724" anchor="ctr">
                    <a:lnL>
                      <a:noFill/>
                    </a:lnL>
                    <a:lnR>
                      <a:noFill/>
                    </a:lnR>
                    <a:lnT>
                      <a:noFill/>
                    </a:lnT>
                    <a:lnB>
                      <a:noFill/>
                    </a:lnB>
                  </a:tcPr>
                </a:tc>
                <a:tc>
                  <a:txBody>
                    <a:bodyPr/>
                    <a:lstStyle/>
                    <a:p>
                      <a:r>
                        <a:rPr lang="de-CH" sz="1100"/>
                        <a:t>15 A </a:t>
                      </a:r>
                    </a:p>
                  </a:txBody>
                  <a:tcPr marT="45724" marB="45724" anchor="ctr">
                    <a:lnL>
                      <a:noFill/>
                    </a:lnL>
                    <a:lnR>
                      <a:noFill/>
                    </a:lnR>
                    <a:lnT>
                      <a:noFill/>
                    </a:lnT>
                    <a:lnB>
                      <a:noFill/>
                    </a:lnB>
                  </a:tcPr>
                </a:tc>
                <a:extLst>
                  <a:ext uri="{0D108BD9-81ED-4DB2-BD59-A6C34878D82A}">
                    <a16:rowId xmlns:a16="http://schemas.microsoft.com/office/drawing/2014/main" xmlns="" val="10002"/>
                  </a:ext>
                </a:extLst>
              </a:tr>
              <a:tr h="259103">
                <a:tc>
                  <a:txBody>
                    <a:bodyPr/>
                    <a:lstStyle/>
                    <a:p>
                      <a:r>
                        <a:rPr lang="de-CH" sz="1100" dirty="0"/>
                        <a:t>Motorlimit </a:t>
                      </a:r>
                    </a:p>
                  </a:txBody>
                  <a:tcPr marT="45724" marB="45724" anchor="ctr">
                    <a:lnL>
                      <a:noFill/>
                    </a:lnL>
                    <a:lnR>
                      <a:noFill/>
                    </a:lnR>
                    <a:lnT>
                      <a:noFill/>
                    </a:lnT>
                    <a:lnB>
                      <a:noFill/>
                    </a:lnB>
                  </a:tcPr>
                </a:tc>
                <a:tc>
                  <a:txBody>
                    <a:bodyPr/>
                    <a:lstStyle/>
                    <a:p>
                      <a:r>
                        <a:rPr lang="de-CH" sz="1100"/>
                        <a:t>Ohne Limit </a:t>
                      </a:r>
                    </a:p>
                  </a:txBody>
                  <a:tcPr marT="45724" marB="45724" anchor="ctr">
                    <a:lnL>
                      <a:noFill/>
                    </a:lnL>
                    <a:lnR>
                      <a:noFill/>
                    </a:lnR>
                    <a:lnT>
                      <a:noFill/>
                    </a:lnT>
                    <a:lnB>
                      <a:noFill/>
                    </a:lnB>
                  </a:tcPr>
                </a:tc>
                <a:extLst>
                  <a:ext uri="{0D108BD9-81ED-4DB2-BD59-A6C34878D82A}">
                    <a16:rowId xmlns:a16="http://schemas.microsoft.com/office/drawing/2014/main" xmlns="" val="10003"/>
                  </a:ext>
                </a:extLst>
              </a:tr>
              <a:tr h="259103">
                <a:tc>
                  <a:txBody>
                    <a:bodyPr/>
                    <a:lstStyle/>
                    <a:p>
                      <a:r>
                        <a:rPr lang="de-CH" sz="1100"/>
                        <a:t>Gewicht </a:t>
                      </a:r>
                    </a:p>
                  </a:txBody>
                  <a:tcPr marT="45724" marB="45724" anchor="ctr">
                    <a:lnL>
                      <a:noFill/>
                    </a:lnL>
                    <a:lnR>
                      <a:noFill/>
                    </a:lnR>
                    <a:lnT>
                      <a:noFill/>
                    </a:lnT>
                    <a:lnB>
                      <a:noFill/>
                    </a:lnB>
                  </a:tcPr>
                </a:tc>
                <a:tc>
                  <a:txBody>
                    <a:bodyPr/>
                    <a:lstStyle/>
                    <a:p>
                      <a:r>
                        <a:rPr lang="de-CH" sz="1100"/>
                        <a:t>50 g </a:t>
                      </a:r>
                    </a:p>
                  </a:txBody>
                  <a:tcPr marT="45724" marB="45724" anchor="ctr">
                    <a:lnL>
                      <a:noFill/>
                    </a:lnL>
                    <a:lnR>
                      <a:noFill/>
                    </a:lnR>
                    <a:lnT>
                      <a:noFill/>
                    </a:lnT>
                    <a:lnB>
                      <a:noFill/>
                    </a:lnB>
                  </a:tcPr>
                </a:tc>
                <a:extLst>
                  <a:ext uri="{0D108BD9-81ED-4DB2-BD59-A6C34878D82A}">
                    <a16:rowId xmlns:a16="http://schemas.microsoft.com/office/drawing/2014/main" xmlns="" val="10004"/>
                  </a:ext>
                </a:extLst>
              </a:tr>
              <a:tr h="259103">
                <a:tc>
                  <a:txBody>
                    <a:bodyPr/>
                    <a:lstStyle/>
                    <a:p>
                      <a:r>
                        <a:rPr lang="de-CH" sz="1100"/>
                        <a:t>Zellenzahl NiCd/NiMH </a:t>
                      </a:r>
                    </a:p>
                  </a:txBody>
                  <a:tcPr marT="45724" marB="45724" anchor="ctr">
                    <a:lnL>
                      <a:noFill/>
                    </a:lnL>
                    <a:lnR>
                      <a:noFill/>
                    </a:lnR>
                    <a:lnT>
                      <a:noFill/>
                    </a:lnT>
                    <a:lnB>
                      <a:noFill/>
                    </a:lnB>
                  </a:tcPr>
                </a:tc>
                <a:tc>
                  <a:txBody>
                    <a:bodyPr/>
                    <a:lstStyle/>
                    <a:p>
                      <a:r>
                        <a:rPr lang="de-CH" sz="1100"/>
                        <a:t>5 - 10 </a:t>
                      </a:r>
                    </a:p>
                  </a:txBody>
                  <a:tcPr marT="45724" marB="45724" anchor="ctr">
                    <a:lnL>
                      <a:noFill/>
                    </a:lnL>
                    <a:lnR>
                      <a:noFill/>
                    </a:lnR>
                    <a:lnT>
                      <a:noFill/>
                    </a:lnT>
                    <a:lnB>
                      <a:noFill/>
                    </a:lnB>
                  </a:tcPr>
                </a:tc>
                <a:extLst>
                  <a:ext uri="{0D108BD9-81ED-4DB2-BD59-A6C34878D82A}">
                    <a16:rowId xmlns:a16="http://schemas.microsoft.com/office/drawing/2014/main" xmlns="" val="10005"/>
                  </a:ext>
                </a:extLst>
              </a:tr>
              <a:tr h="259103">
                <a:tc>
                  <a:txBody>
                    <a:bodyPr/>
                    <a:lstStyle/>
                    <a:p>
                      <a:r>
                        <a:rPr lang="de-CH" sz="1100"/>
                        <a:t>Taktfrequenz </a:t>
                      </a:r>
                    </a:p>
                  </a:txBody>
                  <a:tcPr marT="45724" marB="45724" anchor="ctr">
                    <a:lnL>
                      <a:noFill/>
                    </a:lnL>
                    <a:lnR>
                      <a:noFill/>
                    </a:lnR>
                    <a:lnT>
                      <a:noFill/>
                    </a:lnT>
                    <a:lnB>
                      <a:noFill/>
                    </a:lnB>
                  </a:tcPr>
                </a:tc>
                <a:tc>
                  <a:txBody>
                    <a:bodyPr/>
                    <a:lstStyle/>
                    <a:p>
                      <a:r>
                        <a:rPr lang="de-CH" sz="1100"/>
                        <a:t>HF MHz </a:t>
                      </a:r>
                    </a:p>
                  </a:txBody>
                  <a:tcPr marT="45724" marB="45724" anchor="ctr">
                    <a:lnL>
                      <a:noFill/>
                    </a:lnL>
                    <a:lnR>
                      <a:noFill/>
                    </a:lnR>
                    <a:lnT>
                      <a:noFill/>
                    </a:lnT>
                    <a:lnB>
                      <a:noFill/>
                    </a:lnB>
                  </a:tcPr>
                </a:tc>
                <a:extLst>
                  <a:ext uri="{0D108BD9-81ED-4DB2-BD59-A6C34878D82A}">
                    <a16:rowId xmlns:a16="http://schemas.microsoft.com/office/drawing/2014/main" xmlns="" val="10006"/>
                  </a:ext>
                </a:extLst>
              </a:tr>
              <a:tr h="259103">
                <a:tc>
                  <a:txBody>
                    <a:bodyPr/>
                    <a:lstStyle/>
                    <a:p>
                      <a:r>
                        <a:rPr lang="de-CH" sz="1100"/>
                        <a:t>Stecksystem </a:t>
                      </a:r>
                    </a:p>
                  </a:txBody>
                  <a:tcPr marT="45724" marB="45724" anchor="ctr">
                    <a:lnL>
                      <a:noFill/>
                    </a:lnL>
                    <a:lnR>
                      <a:noFill/>
                    </a:lnR>
                    <a:lnT>
                      <a:noFill/>
                    </a:lnT>
                    <a:lnB>
                      <a:noFill/>
                    </a:lnB>
                  </a:tcPr>
                </a:tc>
                <a:tc>
                  <a:txBody>
                    <a:bodyPr/>
                    <a:lstStyle/>
                    <a:p>
                      <a:r>
                        <a:rPr lang="de-CH" sz="1100"/>
                        <a:t>Futaba, AMP </a:t>
                      </a:r>
                    </a:p>
                  </a:txBody>
                  <a:tcPr marT="45724" marB="45724" anchor="ctr">
                    <a:lnL>
                      <a:noFill/>
                    </a:lnL>
                    <a:lnR>
                      <a:noFill/>
                    </a:lnR>
                    <a:lnT>
                      <a:noFill/>
                    </a:lnT>
                    <a:lnB>
                      <a:noFill/>
                    </a:lnB>
                  </a:tcPr>
                </a:tc>
                <a:extLst>
                  <a:ext uri="{0D108BD9-81ED-4DB2-BD59-A6C34878D82A}">
                    <a16:rowId xmlns:a16="http://schemas.microsoft.com/office/drawing/2014/main" xmlns="" val="10007"/>
                  </a:ext>
                </a:extLst>
              </a:tr>
              <a:tr h="259103">
                <a:tc>
                  <a:txBody>
                    <a:bodyPr/>
                    <a:lstStyle/>
                    <a:p>
                      <a:r>
                        <a:rPr lang="de-CH" sz="1100"/>
                        <a:t>BEC-Daten </a:t>
                      </a:r>
                    </a:p>
                  </a:txBody>
                  <a:tcPr marT="45724" marB="45724" anchor="ctr">
                    <a:lnL>
                      <a:noFill/>
                    </a:lnL>
                    <a:lnR>
                      <a:noFill/>
                    </a:lnR>
                    <a:lnT>
                      <a:noFill/>
                    </a:lnT>
                    <a:lnB>
                      <a:noFill/>
                    </a:lnB>
                  </a:tcPr>
                </a:tc>
                <a:tc>
                  <a:txBody>
                    <a:bodyPr/>
                    <a:lstStyle/>
                    <a:p>
                      <a:r>
                        <a:rPr lang="de-CH" sz="1100"/>
                        <a:t>5 V 1.2 A </a:t>
                      </a:r>
                    </a:p>
                  </a:txBody>
                  <a:tcPr marT="45724" marB="45724" anchor="ctr">
                    <a:lnL>
                      <a:noFill/>
                    </a:lnL>
                    <a:lnR>
                      <a:noFill/>
                    </a:lnR>
                    <a:lnT>
                      <a:noFill/>
                    </a:lnT>
                    <a:lnB>
                      <a:noFill/>
                    </a:lnB>
                  </a:tcPr>
                </a:tc>
                <a:extLst>
                  <a:ext uri="{0D108BD9-81ED-4DB2-BD59-A6C34878D82A}">
                    <a16:rowId xmlns:a16="http://schemas.microsoft.com/office/drawing/2014/main" xmlns="" val="10008"/>
                  </a:ext>
                </a:extLst>
              </a:tr>
              <a:tr h="259103">
                <a:tc>
                  <a:txBody>
                    <a:bodyPr/>
                    <a:lstStyle/>
                    <a:p>
                      <a:r>
                        <a:rPr lang="de-CH" sz="1100"/>
                        <a:t>Vorwärts/Rückwärts/Bremse </a:t>
                      </a:r>
                    </a:p>
                  </a:txBody>
                  <a:tcPr marT="45724" marB="45724" anchor="ctr">
                    <a:lnL>
                      <a:noFill/>
                    </a:lnL>
                    <a:lnR>
                      <a:noFill/>
                    </a:lnR>
                    <a:lnT>
                      <a:noFill/>
                    </a:lnT>
                    <a:lnB>
                      <a:noFill/>
                    </a:lnB>
                  </a:tcPr>
                </a:tc>
                <a:tc>
                  <a:txBody>
                    <a:bodyPr/>
                    <a:lstStyle/>
                    <a:p>
                      <a:r>
                        <a:rPr lang="de-CH" sz="1100"/>
                        <a:t>Ja / Ja / Ja </a:t>
                      </a:r>
                    </a:p>
                  </a:txBody>
                  <a:tcPr marT="45724" marB="45724" anchor="ctr">
                    <a:lnL>
                      <a:noFill/>
                    </a:lnL>
                    <a:lnR>
                      <a:noFill/>
                    </a:lnR>
                    <a:lnT>
                      <a:noFill/>
                    </a:lnT>
                    <a:lnB>
                      <a:noFill/>
                    </a:lnB>
                  </a:tcPr>
                </a:tc>
                <a:extLst>
                  <a:ext uri="{0D108BD9-81ED-4DB2-BD59-A6C34878D82A}">
                    <a16:rowId xmlns:a16="http://schemas.microsoft.com/office/drawing/2014/main" xmlns="" val="10009"/>
                  </a:ext>
                </a:extLst>
              </a:tr>
              <a:tr h="259103">
                <a:tc>
                  <a:txBody>
                    <a:bodyPr/>
                    <a:lstStyle/>
                    <a:p>
                      <a:r>
                        <a:rPr lang="de-CH" sz="1100"/>
                        <a:t>Höhe </a:t>
                      </a:r>
                    </a:p>
                  </a:txBody>
                  <a:tcPr marT="45724" marB="45724" anchor="ctr">
                    <a:lnL>
                      <a:noFill/>
                    </a:lnL>
                    <a:lnR>
                      <a:noFill/>
                    </a:lnR>
                    <a:lnT>
                      <a:noFill/>
                    </a:lnT>
                    <a:lnB>
                      <a:noFill/>
                    </a:lnB>
                  </a:tcPr>
                </a:tc>
                <a:tc>
                  <a:txBody>
                    <a:bodyPr/>
                    <a:lstStyle/>
                    <a:p>
                      <a:r>
                        <a:rPr lang="de-CH" sz="1100"/>
                        <a:t>13 mm </a:t>
                      </a:r>
                    </a:p>
                  </a:txBody>
                  <a:tcPr marT="45724" marB="45724" anchor="ctr">
                    <a:lnL>
                      <a:noFill/>
                    </a:lnL>
                    <a:lnR>
                      <a:noFill/>
                    </a:lnR>
                    <a:lnT>
                      <a:noFill/>
                    </a:lnT>
                    <a:lnB>
                      <a:noFill/>
                    </a:lnB>
                  </a:tcPr>
                </a:tc>
                <a:extLst>
                  <a:ext uri="{0D108BD9-81ED-4DB2-BD59-A6C34878D82A}">
                    <a16:rowId xmlns:a16="http://schemas.microsoft.com/office/drawing/2014/main" xmlns="" val="10010"/>
                  </a:ext>
                </a:extLst>
              </a:tr>
              <a:tr h="259103">
                <a:tc>
                  <a:txBody>
                    <a:bodyPr/>
                    <a:lstStyle/>
                    <a:p>
                      <a:r>
                        <a:rPr lang="de-CH" sz="1100"/>
                        <a:t>Breite </a:t>
                      </a:r>
                    </a:p>
                  </a:txBody>
                  <a:tcPr marT="45724" marB="45724" anchor="ctr">
                    <a:lnL>
                      <a:noFill/>
                    </a:lnL>
                    <a:lnR>
                      <a:noFill/>
                    </a:lnR>
                    <a:lnT>
                      <a:noFill/>
                    </a:lnT>
                    <a:lnB>
                      <a:noFill/>
                    </a:lnB>
                  </a:tcPr>
                </a:tc>
                <a:tc>
                  <a:txBody>
                    <a:bodyPr/>
                    <a:lstStyle/>
                    <a:p>
                      <a:r>
                        <a:rPr lang="de-CH" sz="1100"/>
                        <a:t>41 mm </a:t>
                      </a:r>
                    </a:p>
                  </a:txBody>
                  <a:tcPr marT="45724" marB="45724" anchor="ctr">
                    <a:lnL>
                      <a:noFill/>
                    </a:lnL>
                    <a:lnR>
                      <a:noFill/>
                    </a:lnR>
                    <a:lnT>
                      <a:noFill/>
                    </a:lnT>
                    <a:lnB>
                      <a:noFill/>
                    </a:lnB>
                  </a:tcPr>
                </a:tc>
                <a:extLst>
                  <a:ext uri="{0D108BD9-81ED-4DB2-BD59-A6C34878D82A}">
                    <a16:rowId xmlns:a16="http://schemas.microsoft.com/office/drawing/2014/main" xmlns="" val="10011"/>
                  </a:ext>
                </a:extLst>
              </a:tr>
              <a:tr h="259103">
                <a:tc>
                  <a:txBody>
                    <a:bodyPr/>
                    <a:lstStyle/>
                    <a:p>
                      <a:r>
                        <a:rPr lang="de-CH" sz="1100"/>
                        <a:t>Länge </a:t>
                      </a:r>
                    </a:p>
                  </a:txBody>
                  <a:tcPr marT="45724" marB="45724" anchor="ctr">
                    <a:lnL>
                      <a:noFill/>
                    </a:lnL>
                    <a:lnR>
                      <a:noFill/>
                    </a:lnR>
                    <a:lnT>
                      <a:noFill/>
                    </a:lnT>
                    <a:lnB>
                      <a:noFill/>
                    </a:lnB>
                  </a:tcPr>
                </a:tc>
                <a:tc>
                  <a:txBody>
                    <a:bodyPr/>
                    <a:lstStyle/>
                    <a:p>
                      <a:r>
                        <a:rPr lang="de-CH" sz="1100"/>
                        <a:t>55 mm </a:t>
                      </a:r>
                    </a:p>
                  </a:txBody>
                  <a:tcPr marT="45724" marB="45724" anchor="ctr">
                    <a:lnL>
                      <a:noFill/>
                    </a:lnL>
                    <a:lnR>
                      <a:noFill/>
                    </a:lnR>
                    <a:lnT>
                      <a:noFill/>
                    </a:lnT>
                    <a:lnB>
                      <a:noFill/>
                    </a:lnB>
                  </a:tcPr>
                </a:tc>
                <a:extLst>
                  <a:ext uri="{0D108BD9-81ED-4DB2-BD59-A6C34878D82A}">
                    <a16:rowId xmlns:a16="http://schemas.microsoft.com/office/drawing/2014/main" xmlns="" val="10012"/>
                  </a:ext>
                </a:extLst>
              </a:tr>
              <a:tr h="259103">
                <a:tc>
                  <a:txBody>
                    <a:bodyPr/>
                    <a:lstStyle/>
                    <a:p>
                      <a:r>
                        <a:rPr lang="de-CH" sz="1100" dirty="0" err="1"/>
                        <a:t>Herst</a:t>
                      </a:r>
                      <a:r>
                        <a:rPr lang="de-CH" sz="1100" dirty="0"/>
                        <a:t>.-</a:t>
                      </a:r>
                      <a:r>
                        <a:rPr lang="de-CH" sz="1100" dirty="0" err="1"/>
                        <a:t>Teilenr</a:t>
                      </a:r>
                      <a:r>
                        <a:rPr lang="de-CH" sz="1100" dirty="0"/>
                        <a:t>. </a:t>
                      </a:r>
                    </a:p>
                  </a:txBody>
                  <a:tcPr marT="45724" marB="45724" anchor="ctr">
                    <a:lnL>
                      <a:noFill/>
                    </a:lnL>
                    <a:lnR>
                      <a:noFill/>
                    </a:lnR>
                    <a:lnT>
                      <a:noFill/>
                    </a:lnT>
                    <a:lnB>
                      <a:noFill/>
                    </a:lnB>
                  </a:tcPr>
                </a:tc>
                <a:tc>
                  <a:txBody>
                    <a:bodyPr/>
                    <a:lstStyle/>
                    <a:p>
                      <a:r>
                        <a:rPr lang="de-CH" sz="1100" dirty="0"/>
                        <a:t>1-8421 </a:t>
                      </a:r>
                    </a:p>
                  </a:txBody>
                  <a:tcPr marT="45724" marB="45724" anchor="ctr">
                    <a:lnL>
                      <a:noFill/>
                    </a:lnL>
                    <a:lnR>
                      <a:noFill/>
                    </a:lnR>
                    <a:lnT>
                      <a:noFill/>
                    </a:lnT>
                    <a:lnB>
                      <a:noFill/>
                    </a:lnB>
                  </a:tcPr>
                </a:tc>
                <a:extLst>
                  <a:ext uri="{0D108BD9-81ED-4DB2-BD59-A6C34878D82A}">
                    <a16:rowId xmlns:a16="http://schemas.microsoft.com/office/drawing/2014/main" xmlns="" val="10013"/>
                  </a:ext>
                </a:extLst>
              </a:tr>
            </a:tbl>
          </a:graphicData>
        </a:graphic>
      </p:graphicFrame>
      <p:sp>
        <p:nvSpPr>
          <p:cNvPr id="45088" name="Rectangle 1"/>
          <p:cNvSpPr>
            <a:spLocks noChangeArrowheads="1"/>
          </p:cNvSpPr>
          <p:nvPr/>
        </p:nvSpPr>
        <p:spPr bwMode="auto">
          <a:xfrm>
            <a:off x="377825" y="657225"/>
            <a:ext cx="194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2849"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600" b="1"/>
              <a:t>Technische Daten:</a:t>
            </a:r>
            <a:endParaRPr lang="de-CH" altLang="de-DE" sz="3600"/>
          </a:p>
        </p:txBody>
      </p:sp>
      <p:pic>
        <p:nvPicPr>
          <p:cNvPr id="450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4859338"/>
            <a:ext cx="41814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Regler Antrieb für Rheinfrachter MS Peter</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38175"/>
            <a:ext cx="63912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2951163"/>
            <a:ext cx="6391275" cy="107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4252913"/>
            <a:ext cx="6278562" cy="316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Regler Antrieb für Rheinfrachter MS Peter</a:t>
            </a:r>
          </a:p>
        </p:txBody>
      </p:sp>
      <p:pic>
        <p:nvPicPr>
          <p:cNvPr id="471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647700"/>
            <a:ext cx="6119812" cy="355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787900"/>
            <a:ext cx="63722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a:t>Regler Antrieb für Rheinfrachter MS Peter</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755650"/>
            <a:ext cx="63627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3995738"/>
            <a:ext cx="63531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358775"/>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2 Kanal-Schalter für Lichtfunktionen xx</a:t>
            </a:r>
          </a:p>
        </p:txBody>
      </p:sp>
      <p:graphicFrame>
        <p:nvGraphicFramePr>
          <p:cNvPr id="5" name="Tabelle 4"/>
          <p:cNvGraphicFramePr>
            <a:graphicFrameLocks noGrp="1"/>
          </p:cNvGraphicFramePr>
          <p:nvPr>
            <p:extLst>
              <p:ext uri="{D42A27DB-BD31-4B8C-83A1-F6EECF244321}">
                <p14:modId xmlns:p14="http://schemas.microsoft.com/office/powerpoint/2010/main" val="4058754856"/>
              </p:ext>
            </p:extLst>
          </p:nvPr>
        </p:nvGraphicFramePr>
        <p:xfrm>
          <a:off x="566738" y="1042988"/>
          <a:ext cx="5724525" cy="914400"/>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800">
                <a:tc>
                  <a:txBody>
                    <a:bodyPr/>
                    <a:lstStyle/>
                    <a:p>
                      <a:r>
                        <a:rPr lang="de-CH" sz="1400" dirty="0"/>
                        <a:t>Anschluss</a:t>
                      </a:r>
                    </a:p>
                  </a:txBody>
                  <a:tcPr marL="91438" marR="91438"/>
                </a:tc>
                <a:tc>
                  <a:txBody>
                    <a:bodyPr/>
                    <a:lstStyle/>
                    <a:p>
                      <a:r>
                        <a:rPr lang="de-CH" sz="1400" dirty="0"/>
                        <a:t>Bezeichnung</a:t>
                      </a:r>
                    </a:p>
                  </a:txBody>
                  <a:tcPr marL="91438" marR="91438"/>
                </a:tc>
                <a:extLst>
                  <a:ext uri="{0D108BD9-81ED-4DB2-BD59-A6C34878D82A}">
                    <a16:rowId xmlns:a16="http://schemas.microsoft.com/office/drawing/2014/main" xmlns="" val="10000"/>
                  </a:ext>
                </a:extLst>
              </a:tr>
              <a:tr h="304800">
                <a:tc>
                  <a:txBody>
                    <a:bodyPr/>
                    <a:lstStyle/>
                    <a:p>
                      <a:r>
                        <a:rPr lang="de-CH" sz="1400" dirty="0"/>
                        <a:t>1</a:t>
                      </a:r>
                    </a:p>
                  </a:txBody>
                  <a:tcPr marL="91438" marR="91438"/>
                </a:tc>
                <a:tc>
                  <a:txBody>
                    <a:bodyPr/>
                    <a:lstStyle/>
                    <a:p>
                      <a:r>
                        <a:rPr lang="de-CH" sz="1400" dirty="0"/>
                        <a:t>xx</a:t>
                      </a:r>
                    </a:p>
                  </a:txBody>
                  <a:tcPr marL="91438" marR="91438"/>
                </a:tc>
                <a:extLst>
                  <a:ext uri="{0D108BD9-81ED-4DB2-BD59-A6C34878D82A}">
                    <a16:rowId xmlns:a16="http://schemas.microsoft.com/office/drawing/2014/main" xmlns="" val="10001"/>
                  </a:ext>
                </a:extLst>
              </a:tr>
              <a:tr h="304800">
                <a:tc>
                  <a:txBody>
                    <a:bodyPr/>
                    <a:lstStyle/>
                    <a:p>
                      <a:r>
                        <a:rPr lang="de-CH" sz="1400" dirty="0"/>
                        <a:t>2</a:t>
                      </a: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a:tc>
                <a:extLst>
                  <a:ext uri="{0D108BD9-81ED-4DB2-BD59-A6C34878D82A}">
                    <a16:rowId xmlns:a16="http://schemas.microsoft.com/office/drawing/2014/main" xmlns="" val="10002"/>
                  </a:ext>
                </a:extLst>
              </a:tr>
            </a:tbl>
          </a:graphicData>
        </a:graphic>
      </p:graphicFrame>
      <p:sp>
        <p:nvSpPr>
          <p:cNvPr id="6161" name="Text Box 2"/>
          <p:cNvSpPr txBox="1">
            <a:spLocks noChangeArrowheads="1"/>
          </p:cNvSpPr>
          <p:nvPr/>
        </p:nvSpPr>
        <p:spPr bwMode="auto">
          <a:xfrm>
            <a:off x="374650" y="3348038"/>
            <a:ext cx="6119813"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Schweisser Modul xx</a:t>
            </a:r>
          </a:p>
        </p:txBody>
      </p:sp>
      <p:pic>
        <p:nvPicPr>
          <p:cNvPr id="616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816350"/>
            <a:ext cx="3381375" cy="183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66738" y="7343775"/>
            <a:ext cx="5386387" cy="1708150"/>
          </a:xfrm>
          <a:prstGeom prst="rect">
            <a:avLst/>
          </a:prstGeom>
        </p:spPr>
        <p:txBody>
          <a:bodyPr>
            <a:spAutoFit/>
          </a:bodyPr>
          <a:lstStyle/>
          <a:p>
            <a:pPr>
              <a:defRPr/>
            </a:pPr>
            <a:r>
              <a:rPr lang="de-CH" sz="1050" dirty="0">
                <a:latin typeface="Arial" charset="0"/>
              </a:rPr>
              <a:t>2 unterschiedlich lange Einschalt- und Laufzeiten an den Ausgängen 1 und 2 für Fabrikbeleuchtung.</a:t>
            </a:r>
            <a:br>
              <a:rPr lang="de-CH" sz="1050" dirty="0">
                <a:latin typeface="Arial" charset="0"/>
              </a:rPr>
            </a:br>
            <a:r>
              <a:rPr lang="de-CH" sz="1050" dirty="0">
                <a:latin typeface="Arial" charset="0"/>
              </a:rPr>
              <a:t>An den Ausgängen 3, 4 und 5 sind Schweißblitzlichter simuliert.</a:t>
            </a:r>
            <a:br>
              <a:rPr lang="de-CH" sz="1050" dirty="0">
                <a:latin typeface="Arial" charset="0"/>
              </a:rPr>
            </a:br>
            <a:r>
              <a:rPr lang="de-CH" sz="1050" dirty="0">
                <a:latin typeface="Arial" charset="0"/>
              </a:rPr>
              <a:t>Alle Ausgänge können mehrfach belegt werden.</a:t>
            </a:r>
            <a:br>
              <a:rPr lang="de-CH" sz="1050" dirty="0">
                <a:latin typeface="Arial" charset="0"/>
              </a:rPr>
            </a:br>
            <a:r>
              <a:rPr lang="de-CH" sz="1050" dirty="0">
                <a:latin typeface="Arial" charset="0"/>
              </a:rPr>
              <a:t/>
            </a:r>
            <a:br>
              <a:rPr lang="de-CH" sz="1050" dirty="0">
                <a:latin typeface="Arial" charset="0"/>
              </a:rPr>
            </a:br>
            <a:r>
              <a:rPr lang="de-CH" sz="1050" b="1" u="sng" dirty="0">
                <a:latin typeface="Arial" charset="0"/>
              </a:rPr>
              <a:t>Technische Daten:</a:t>
            </a:r>
            <a:r>
              <a:rPr lang="de-CH" sz="1050" dirty="0">
                <a:latin typeface="Arial" charset="0"/>
              </a:rPr>
              <a:t/>
            </a:r>
            <a:br>
              <a:rPr lang="de-CH" sz="1050" dirty="0">
                <a:latin typeface="Arial" charset="0"/>
              </a:rPr>
            </a:br>
            <a:r>
              <a:rPr lang="de-CH" sz="1050" dirty="0">
                <a:latin typeface="Arial" charset="0"/>
              </a:rPr>
              <a:t>Betriebsspannung: 8-16 V AC/DC</a:t>
            </a:r>
            <a:br>
              <a:rPr lang="de-CH" sz="1050" dirty="0">
                <a:latin typeface="Arial" charset="0"/>
              </a:rPr>
            </a:br>
            <a:r>
              <a:rPr lang="de-CH" sz="1050" dirty="0">
                <a:latin typeface="Arial" charset="0"/>
              </a:rPr>
              <a:t>je Ausgang max. 300 mA</a:t>
            </a:r>
            <a:br>
              <a:rPr lang="de-CH" sz="1050" dirty="0">
                <a:latin typeface="Arial" charset="0"/>
              </a:rPr>
            </a:br>
            <a:r>
              <a:rPr lang="de-CH" sz="1050" dirty="0">
                <a:latin typeface="Arial" charset="0"/>
              </a:rPr>
              <a:t>Bei Gleichspannung ist auf die Polung zu achten.</a:t>
            </a:r>
            <a:br>
              <a:rPr lang="de-CH" sz="1050" dirty="0">
                <a:latin typeface="Arial" charset="0"/>
              </a:rPr>
            </a:br>
            <a:r>
              <a:rPr lang="de-CH" sz="1050" dirty="0">
                <a:latin typeface="Arial" charset="0"/>
              </a:rPr>
              <a:t>Abmessung (</a:t>
            </a:r>
            <a:r>
              <a:rPr lang="de-CH" sz="1050" dirty="0" err="1">
                <a:latin typeface="Arial" charset="0"/>
              </a:rPr>
              <a:t>LxBxH</a:t>
            </a:r>
            <a:r>
              <a:rPr lang="de-CH" sz="1050" dirty="0">
                <a:latin typeface="Arial" charset="0"/>
              </a:rPr>
              <a:t> cm)  4,1x1,9x1,5</a:t>
            </a:r>
          </a:p>
        </p:txBody>
      </p:sp>
    </p:spTree>
    <p:extLst>
      <p:ext uri="{BB962C8B-B14F-4D97-AF65-F5344CB8AC3E}">
        <p14:creationId xmlns:p14="http://schemas.microsoft.com/office/powerpoint/2010/main" val="1067295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60363"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Senderlayout  für xx</a:t>
            </a:r>
          </a:p>
        </p:txBody>
      </p:sp>
      <p:pic>
        <p:nvPicPr>
          <p:cNvPr id="491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159000"/>
            <a:ext cx="4924425" cy="474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957263" y="3548063"/>
            <a:ext cx="963612" cy="44608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3</a:t>
            </a:r>
          </a:p>
          <a:p>
            <a:pPr algn="ctr">
              <a:defRPr/>
            </a:pPr>
            <a:r>
              <a:rPr lang="de-CH" sz="1100" dirty="0">
                <a:solidFill>
                  <a:schemeClr val="tx1"/>
                </a:solidFill>
              </a:rPr>
              <a:t>xx</a:t>
            </a:r>
          </a:p>
        </p:txBody>
      </p:sp>
      <p:sp>
        <p:nvSpPr>
          <p:cNvPr id="9" name="Rechteck 8"/>
          <p:cNvSpPr/>
          <p:nvPr/>
        </p:nvSpPr>
        <p:spPr>
          <a:xfrm>
            <a:off x="4792663" y="3246438"/>
            <a:ext cx="1081087"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1</a:t>
            </a:r>
          </a:p>
          <a:p>
            <a:pPr algn="ctr">
              <a:defRPr/>
            </a:pPr>
            <a:r>
              <a:rPr lang="de-CH" sz="1100" dirty="0">
                <a:solidFill>
                  <a:schemeClr val="tx1"/>
                </a:solidFill>
              </a:rPr>
              <a:t>xx</a:t>
            </a:r>
          </a:p>
        </p:txBody>
      </p:sp>
      <p:sp>
        <p:nvSpPr>
          <p:cNvPr id="10" name="Rechteck 9"/>
          <p:cNvSpPr/>
          <p:nvPr/>
        </p:nvSpPr>
        <p:spPr>
          <a:xfrm>
            <a:off x="4325938" y="4565650"/>
            <a:ext cx="1008062" cy="5032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2</a:t>
            </a:r>
          </a:p>
          <a:p>
            <a:pPr algn="ctr">
              <a:defRPr/>
            </a:pPr>
            <a:r>
              <a:rPr lang="de-CH" sz="1100" dirty="0">
                <a:solidFill>
                  <a:schemeClr val="tx1"/>
                </a:solidFill>
              </a:rPr>
              <a:t>xx</a:t>
            </a:r>
          </a:p>
        </p:txBody>
      </p:sp>
      <p:sp>
        <p:nvSpPr>
          <p:cNvPr id="11" name="Rechteck 10"/>
          <p:cNvSpPr/>
          <p:nvPr/>
        </p:nvSpPr>
        <p:spPr>
          <a:xfrm>
            <a:off x="1681163" y="4518025"/>
            <a:ext cx="1116012" cy="504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4</a:t>
            </a:r>
          </a:p>
          <a:p>
            <a:pPr algn="ctr">
              <a:defRPr/>
            </a:pPr>
            <a:r>
              <a:rPr lang="de-CH" sz="1100" dirty="0">
                <a:solidFill>
                  <a:schemeClr val="tx1"/>
                </a:solidFill>
              </a:rPr>
              <a:t>xx</a:t>
            </a:r>
          </a:p>
        </p:txBody>
      </p:sp>
      <p:sp>
        <p:nvSpPr>
          <p:cNvPr id="12" name="Rechteck 11"/>
          <p:cNvSpPr/>
          <p:nvPr/>
        </p:nvSpPr>
        <p:spPr>
          <a:xfrm>
            <a:off x="1909763" y="2149475"/>
            <a:ext cx="1341437" cy="441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7</a:t>
            </a:r>
          </a:p>
          <a:p>
            <a:pPr algn="ctr">
              <a:defRPr/>
            </a:pPr>
            <a:r>
              <a:rPr lang="de-CH" sz="1100" dirty="0">
                <a:solidFill>
                  <a:schemeClr val="tx1"/>
                </a:solidFill>
              </a:rPr>
              <a:t>xx</a:t>
            </a:r>
          </a:p>
        </p:txBody>
      </p:sp>
      <p:sp>
        <p:nvSpPr>
          <p:cNvPr id="13" name="Rechteck 12"/>
          <p:cNvSpPr/>
          <p:nvPr/>
        </p:nvSpPr>
        <p:spPr>
          <a:xfrm>
            <a:off x="4672013" y="2146300"/>
            <a:ext cx="1201737" cy="441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6</a:t>
            </a:r>
          </a:p>
          <a:p>
            <a:pPr algn="ctr">
              <a:defRPr/>
            </a:pPr>
            <a:r>
              <a:rPr lang="de-CH" sz="1100" dirty="0">
                <a:solidFill>
                  <a:schemeClr val="tx1"/>
                </a:solidFill>
              </a:rPr>
              <a:t>xx</a:t>
            </a:r>
          </a:p>
        </p:txBody>
      </p:sp>
      <p:cxnSp>
        <p:nvCxnSpPr>
          <p:cNvPr id="4" name="Gerade Verbindung mit Pfeil 3"/>
          <p:cNvCxnSpPr>
            <a:stCxn id="13" idx="2"/>
          </p:cNvCxnSpPr>
          <p:nvPr/>
        </p:nvCxnSpPr>
        <p:spPr>
          <a:xfrm flipH="1">
            <a:off x="5049838" y="2587625"/>
            <a:ext cx="222250" cy="458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12" idx="2"/>
          </p:cNvCxnSpPr>
          <p:nvPr/>
        </p:nvCxnSpPr>
        <p:spPr>
          <a:xfrm>
            <a:off x="2579688" y="2590800"/>
            <a:ext cx="436562" cy="173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2797175" y="3246438"/>
            <a:ext cx="1341437" cy="441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rPr>
              <a:t>Kanal 5</a:t>
            </a:r>
          </a:p>
          <a:p>
            <a:pPr algn="ctr">
              <a:defRPr/>
            </a:pPr>
            <a:r>
              <a:rPr lang="de-CH" sz="1100" dirty="0">
                <a:solidFill>
                  <a:schemeClr val="tx1"/>
                </a:solidFill>
              </a:rPr>
              <a:t>xx</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60363"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Senderlayout  für xx</a:t>
            </a:r>
          </a:p>
        </p:txBody>
      </p:sp>
      <p:graphicFrame>
        <p:nvGraphicFramePr>
          <p:cNvPr id="15" name="Tabelle 14"/>
          <p:cNvGraphicFramePr>
            <a:graphicFrameLocks noGrp="1"/>
          </p:cNvGraphicFramePr>
          <p:nvPr>
            <p:extLst>
              <p:ext uri="{D42A27DB-BD31-4B8C-83A1-F6EECF244321}">
                <p14:modId xmlns:p14="http://schemas.microsoft.com/office/powerpoint/2010/main" val="989484262"/>
              </p:ext>
            </p:extLst>
          </p:nvPr>
        </p:nvGraphicFramePr>
        <p:xfrm>
          <a:off x="1412875" y="5867400"/>
          <a:ext cx="4068762" cy="1722438"/>
        </p:xfrm>
        <a:graphic>
          <a:graphicData uri="http://schemas.openxmlformats.org/drawingml/2006/table">
            <a:tbl>
              <a:tblPr firstRow="1" bandRow="1">
                <a:tableStyleId>{5C22544A-7EE6-4342-B048-85BDC9FD1C3A}</a:tableStyleId>
              </a:tblPr>
              <a:tblGrid>
                <a:gridCol w="1784863">
                  <a:extLst>
                    <a:ext uri="{9D8B030D-6E8A-4147-A177-3AD203B41FA5}">
                      <a16:colId xmlns:a16="http://schemas.microsoft.com/office/drawing/2014/main" xmlns="" val="20000"/>
                    </a:ext>
                  </a:extLst>
                </a:gridCol>
                <a:gridCol w="620822">
                  <a:extLst>
                    <a:ext uri="{9D8B030D-6E8A-4147-A177-3AD203B41FA5}">
                      <a16:colId xmlns:a16="http://schemas.microsoft.com/office/drawing/2014/main" xmlns="" val="20001"/>
                    </a:ext>
                  </a:extLst>
                </a:gridCol>
                <a:gridCol w="1663077">
                  <a:extLst>
                    <a:ext uri="{9D8B030D-6E8A-4147-A177-3AD203B41FA5}">
                      <a16:colId xmlns:a16="http://schemas.microsoft.com/office/drawing/2014/main" xmlns="" val="20002"/>
                    </a:ext>
                  </a:extLst>
                </a:gridCol>
              </a:tblGrid>
              <a:tr h="259128">
                <a:tc gridSpan="3">
                  <a:txBody>
                    <a:bodyPr/>
                    <a:lstStyle/>
                    <a:p>
                      <a:pPr algn="ctr"/>
                      <a:r>
                        <a:rPr lang="de-CH" sz="1100" dirty="0">
                          <a:solidFill>
                            <a:schemeClr val="tx1"/>
                          </a:solidFill>
                        </a:rPr>
                        <a:t>10 Kanal Schalter</a:t>
                      </a:r>
                    </a:p>
                  </a:txBody>
                  <a:tcPr marL="91447" marR="91447" marT="45728" marB="45728"/>
                </a:tc>
                <a:tc hMerge="1">
                  <a:txBody>
                    <a:bodyPr/>
                    <a:lstStyle/>
                    <a:p>
                      <a:pPr algn="ctr"/>
                      <a:endParaRPr lang="de-CH" sz="1100" dirty="0">
                        <a:solidFill>
                          <a:schemeClr val="tx1"/>
                        </a:solidFill>
                      </a:endParaRPr>
                    </a:p>
                  </a:txBody>
                  <a:tcPr/>
                </a:tc>
                <a:tc hMerge="1">
                  <a:txBody>
                    <a:bodyPr/>
                    <a:lstStyle/>
                    <a:p>
                      <a:endParaRPr lang="de-CH" sz="1100" dirty="0">
                        <a:solidFill>
                          <a:schemeClr val="tx1"/>
                        </a:solidFill>
                      </a:endParaRPr>
                    </a:p>
                  </a:txBody>
                  <a:tcPr/>
                </a:tc>
                <a:extLst>
                  <a:ext uri="{0D108BD9-81ED-4DB2-BD59-A6C34878D82A}">
                    <a16:rowId xmlns:a16="http://schemas.microsoft.com/office/drawing/2014/main" xmlns="" val="10000"/>
                  </a:ext>
                </a:extLst>
              </a:tr>
              <a:tr h="243885">
                <a:tc>
                  <a:txBody>
                    <a:bodyPr/>
                    <a:lstStyle/>
                    <a:p>
                      <a:pPr algn="ctr"/>
                      <a:r>
                        <a:rPr lang="de-CH" sz="1000" b="1" dirty="0">
                          <a:solidFill>
                            <a:srgbClr val="0070C0"/>
                          </a:solidFill>
                        </a:rPr>
                        <a:t>Nach unten</a:t>
                      </a:r>
                    </a:p>
                  </a:txBody>
                  <a:tcPr marL="91447" marR="91447" marT="45728" marB="45728"/>
                </a:tc>
                <a:tc>
                  <a:txBody>
                    <a:bodyPr/>
                    <a:lstStyle/>
                    <a:p>
                      <a:pPr algn="ctr"/>
                      <a:r>
                        <a:rPr lang="de-CH" sz="1000" b="1" dirty="0">
                          <a:solidFill>
                            <a:srgbClr val="0070C0"/>
                          </a:solidFill>
                        </a:rPr>
                        <a:t>Ziffer</a:t>
                      </a:r>
                    </a:p>
                  </a:txBody>
                  <a:tcPr marL="91447" marR="91447" marT="45728" marB="45728"/>
                </a:tc>
                <a:tc>
                  <a:txBody>
                    <a:bodyPr/>
                    <a:lstStyle/>
                    <a:p>
                      <a:pPr algn="ctr"/>
                      <a:r>
                        <a:rPr lang="de-CH" sz="1000" b="1" dirty="0">
                          <a:solidFill>
                            <a:srgbClr val="0070C0"/>
                          </a:solidFill>
                        </a:rPr>
                        <a:t>Nach</a:t>
                      </a:r>
                      <a:r>
                        <a:rPr lang="de-CH" sz="1000" b="1" baseline="0" dirty="0">
                          <a:solidFill>
                            <a:srgbClr val="0070C0"/>
                          </a:solidFill>
                        </a:rPr>
                        <a:t> oben</a:t>
                      </a:r>
                      <a:endParaRPr lang="de-CH" sz="1000" b="1" dirty="0">
                        <a:solidFill>
                          <a:srgbClr val="0070C0"/>
                        </a:solidFill>
                      </a:endParaRPr>
                    </a:p>
                  </a:txBody>
                  <a:tcPr marL="91447" marR="91447" marT="45728" marB="45728"/>
                </a:tc>
                <a:extLst>
                  <a:ext uri="{0D108BD9-81ED-4DB2-BD59-A6C34878D82A}">
                    <a16:rowId xmlns:a16="http://schemas.microsoft.com/office/drawing/2014/main" xmlns="" val="10001"/>
                  </a:ext>
                </a:extLst>
              </a:tr>
              <a:tr h="243885">
                <a:tc>
                  <a:txBody>
                    <a:bodyPr/>
                    <a:lstStyle/>
                    <a:p>
                      <a:pPr algn="ctr"/>
                      <a:r>
                        <a:rPr lang="de-CH" sz="1000" b="1" dirty="0"/>
                        <a:t>X</a:t>
                      </a:r>
                    </a:p>
                  </a:txBody>
                  <a:tcPr marL="91447" marR="91447" marT="45728" marB="45728"/>
                </a:tc>
                <a:tc>
                  <a:txBody>
                    <a:bodyPr/>
                    <a:lstStyle/>
                    <a:p>
                      <a:pPr algn="ctr"/>
                      <a:r>
                        <a:rPr lang="de-CH" sz="1000" b="1" dirty="0"/>
                        <a:t>1</a:t>
                      </a:r>
                    </a:p>
                  </a:txBody>
                  <a:tcPr marL="91447" marR="91447" marT="45728" marB="45728"/>
                </a:tc>
                <a:tc>
                  <a:txBody>
                    <a:bodyPr/>
                    <a:lstStyle/>
                    <a:p>
                      <a:pPr algn="ctr"/>
                      <a:r>
                        <a:rPr lang="de-CH" sz="1000" b="1" dirty="0"/>
                        <a:t>X</a:t>
                      </a:r>
                    </a:p>
                  </a:txBody>
                  <a:tcPr marL="91447" marR="91447" marT="45728" marB="45728"/>
                </a:tc>
                <a:extLst>
                  <a:ext uri="{0D108BD9-81ED-4DB2-BD59-A6C34878D82A}">
                    <a16:rowId xmlns:a16="http://schemas.microsoft.com/office/drawing/2014/main" xmlns="" val="10002"/>
                  </a:ext>
                </a:extLst>
              </a:tr>
              <a:tr h="243885">
                <a:tc>
                  <a:txBody>
                    <a:bodyPr/>
                    <a:lstStyle/>
                    <a:p>
                      <a:pPr algn="ctr"/>
                      <a:r>
                        <a:rPr lang="de-CH" sz="1000" b="1" dirty="0"/>
                        <a:t>X</a:t>
                      </a:r>
                    </a:p>
                  </a:txBody>
                  <a:tcPr marL="91447" marR="91447" marT="45728" marB="45728"/>
                </a:tc>
                <a:tc>
                  <a:txBody>
                    <a:bodyPr/>
                    <a:lstStyle/>
                    <a:p>
                      <a:pPr algn="ctr"/>
                      <a:r>
                        <a:rPr lang="de-CH" sz="1000" b="1" dirty="0"/>
                        <a:t>2</a:t>
                      </a:r>
                    </a:p>
                  </a:txBody>
                  <a:tcPr marL="91447" marR="91447" marT="45728" marB="45728"/>
                </a:tc>
                <a:tc>
                  <a:txBody>
                    <a:bodyPr/>
                    <a:lstStyle/>
                    <a:p>
                      <a:pPr algn="ctr"/>
                      <a:r>
                        <a:rPr lang="de-CH" sz="1000" b="1" dirty="0"/>
                        <a:t>X</a:t>
                      </a:r>
                    </a:p>
                  </a:txBody>
                  <a:tcPr marL="91447" marR="91447" marT="45728" marB="45728"/>
                </a:tc>
                <a:extLst>
                  <a:ext uri="{0D108BD9-81ED-4DB2-BD59-A6C34878D82A}">
                    <a16:rowId xmlns:a16="http://schemas.microsoft.com/office/drawing/2014/main" xmlns="" val="10003"/>
                  </a:ext>
                </a:extLst>
              </a:tr>
              <a:tr h="243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47" marR="91447" marT="45728" marB="45728"/>
                </a:tc>
                <a:tc>
                  <a:txBody>
                    <a:bodyPr/>
                    <a:lstStyle/>
                    <a:p>
                      <a:pPr algn="ctr"/>
                      <a:r>
                        <a:rPr lang="de-CH" sz="1000" b="1" dirty="0"/>
                        <a:t>3</a:t>
                      </a:r>
                    </a:p>
                  </a:txBody>
                  <a:tcPr marL="91447" marR="91447" marT="45728" marB="45728"/>
                </a:tc>
                <a:tc>
                  <a:txBody>
                    <a:bodyPr/>
                    <a:lstStyle/>
                    <a:p>
                      <a:pPr algn="ctr"/>
                      <a:r>
                        <a:rPr lang="de-CH" sz="1000" b="1" dirty="0"/>
                        <a:t>X</a:t>
                      </a:r>
                    </a:p>
                  </a:txBody>
                  <a:tcPr marL="91447" marR="91447" marT="45728" marB="45728"/>
                </a:tc>
                <a:extLst>
                  <a:ext uri="{0D108BD9-81ED-4DB2-BD59-A6C34878D82A}">
                    <a16:rowId xmlns:a16="http://schemas.microsoft.com/office/drawing/2014/main" xmlns="" val="10004"/>
                  </a:ext>
                </a:extLst>
              </a:tr>
              <a:tr h="243885">
                <a:tc>
                  <a:txBody>
                    <a:bodyPr/>
                    <a:lstStyle/>
                    <a:p>
                      <a:pPr algn="ctr"/>
                      <a:r>
                        <a:rPr lang="de-CH" sz="1000" b="1" dirty="0"/>
                        <a:t>X</a:t>
                      </a:r>
                    </a:p>
                  </a:txBody>
                  <a:tcPr marL="91447" marR="91447" marT="45728" marB="45728"/>
                </a:tc>
                <a:tc>
                  <a:txBody>
                    <a:bodyPr/>
                    <a:lstStyle/>
                    <a:p>
                      <a:pPr algn="ctr"/>
                      <a:r>
                        <a:rPr lang="de-CH" sz="1000" b="1" dirty="0"/>
                        <a:t>4</a:t>
                      </a:r>
                    </a:p>
                  </a:txBody>
                  <a:tcPr marL="91447" marR="91447"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47" marR="91447" marT="45728" marB="45728"/>
                </a:tc>
                <a:extLst>
                  <a:ext uri="{0D108BD9-81ED-4DB2-BD59-A6C34878D82A}">
                    <a16:rowId xmlns:a16="http://schemas.microsoft.com/office/drawing/2014/main" xmlns="" val="10005"/>
                  </a:ext>
                </a:extLst>
              </a:tr>
              <a:tr h="243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47" marR="91447" marT="45728" marB="45728"/>
                </a:tc>
                <a:tc>
                  <a:txBody>
                    <a:bodyPr/>
                    <a:lstStyle/>
                    <a:p>
                      <a:pPr algn="ctr"/>
                      <a:r>
                        <a:rPr lang="de-CH" sz="1000" b="1" dirty="0"/>
                        <a:t>5</a:t>
                      </a:r>
                    </a:p>
                  </a:txBody>
                  <a:tcPr marL="91447" marR="91447" marT="45728" marB="45728"/>
                </a:tc>
                <a:tc>
                  <a:txBody>
                    <a:bodyPr/>
                    <a:lstStyle/>
                    <a:p>
                      <a:pPr algn="ctr"/>
                      <a:r>
                        <a:rPr lang="de-CH" sz="1000" b="1" dirty="0"/>
                        <a:t>X</a:t>
                      </a:r>
                    </a:p>
                  </a:txBody>
                  <a:tcPr marL="91447" marR="91447" marT="45728" marB="45728"/>
                </a:tc>
                <a:extLst>
                  <a:ext uri="{0D108BD9-81ED-4DB2-BD59-A6C34878D82A}">
                    <a16:rowId xmlns:a16="http://schemas.microsoft.com/office/drawing/2014/main" xmlns="" val="10006"/>
                  </a:ext>
                </a:extLst>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2208854720"/>
              </p:ext>
            </p:extLst>
          </p:nvPr>
        </p:nvGraphicFramePr>
        <p:xfrm>
          <a:off x="1412875" y="1079500"/>
          <a:ext cx="4095749" cy="4160844"/>
        </p:xfrm>
        <a:graphic>
          <a:graphicData uri="http://schemas.openxmlformats.org/drawingml/2006/table">
            <a:tbl>
              <a:tblPr firstRow="1" bandRow="1">
                <a:tableStyleId>{5C22544A-7EE6-4342-B048-85BDC9FD1C3A}</a:tableStyleId>
              </a:tblPr>
              <a:tblGrid>
                <a:gridCol w="1620985">
                  <a:extLst>
                    <a:ext uri="{9D8B030D-6E8A-4147-A177-3AD203B41FA5}">
                      <a16:colId xmlns:a16="http://schemas.microsoft.com/office/drawing/2014/main" xmlns="" val="20000"/>
                    </a:ext>
                  </a:extLst>
                </a:gridCol>
                <a:gridCol w="557658">
                  <a:extLst>
                    <a:ext uri="{9D8B030D-6E8A-4147-A177-3AD203B41FA5}">
                      <a16:colId xmlns:a16="http://schemas.microsoft.com/office/drawing/2014/main" xmlns="" val="20001"/>
                    </a:ext>
                  </a:extLst>
                </a:gridCol>
                <a:gridCol w="1917106">
                  <a:extLst>
                    <a:ext uri="{9D8B030D-6E8A-4147-A177-3AD203B41FA5}">
                      <a16:colId xmlns:a16="http://schemas.microsoft.com/office/drawing/2014/main" xmlns="" val="20002"/>
                    </a:ext>
                  </a:extLst>
                </a:gridCol>
              </a:tblGrid>
              <a:tr h="259100">
                <a:tc gridSpan="3">
                  <a:txBody>
                    <a:bodyPr/>
                    <a:lstStyle/>
                    <a:p>
                      <a:pPr algn="ctr">
                        <a:spcBef>
                          <a:spcPts val="0"/>
                        </a:spcBef>
                        <a:spcAft>
                          <a:spcPts val="0"/>
                        </a:spcAft>
                      </a:pPr>
                      <a:r>
                        <a:rPr lang="de-CH" sz="1100" dirty="0">
                          <a:solidFill>
                            <a:schemeClr val="tx1"/>
                          </a:solidFill>
                        </a:rPr>
                        <a:t>Soundmodul</a:t>
                      </a:r>
                    </a:p>
                  </a:txBody>
                  <a:tcPr marL="91433" marR="91433" marT="45723" marB="45723"/>
                </a:tc>
                <a:tc hMerge="1">
                  <a:txBody>
                    <a:bodyPr/>
                    <a:lstStyle/>
                    <a:p>
                      <a:pPr algn="ctr"/>
                      <a:endParaRPr lang="de-CH" sz="1100" dirty="0">
                        <a:solidFill>
                          <a:schemeClr val="tx1"/>
                        </a:solidFill>
                      </a:endParaRPr>
                    </a:p>
                  </a:txBody>
                  <a:tcPr/>
                </a:tc>
                <a:tc hMerge="1">
                  <a:txBody>
                    <a:bodyPr/>
                    <a:lstStyle/>
                    <a:p>
                      <a:endParaRPr lang="de-CH" sz="1100" dirty="0">
                        <a:solidFill>
                          <a:schemeClr val="tx1"/>
                        </a:solidFill>
                      </a:endParaRPr>
                    </a:p>
                  </a:txBody>
                  <a:tcPr/>
                </a:tc>
                <a:extLst>
                  <a:ext uri="{0D108BD9-81ED-4DB2-BD59-A6C34878D82A}">
                    <a16:rowId xmlns:a16="http://schemas.microsoft.com/office/drawing/2014/main" xmlns="" val="10000"/>
                  </a:ext>
                </a:extLst>
              </a:tr>
              <a:tr h="243859">
                <a:tc>
                  <a:txBody>
                    <a:bodyPr/>
                    <a:lstStyle/>
                    <a:p>
                      <a:pPr algn="ctr">
                        <a:spcBef>
                          <a:spcPts val="0"/>
                        </a:spcBef>
                        <a:spcAft>
                          <a:spcPts val="0"/>
                        </a:spcAft>
                      </a:pPr>
                      <a:r>
                        <a:rPr lang="de-CH" sz="1000" b="1" dirty="0">
                          <a:solidFill>
                            <a:srgbClr val="0070C0"/>
                          </a:solidFill>
                        </a:rPr>
                        <a:t>Nach unten</a:t>
                      </a:r>
                    </a:p>
                  </a:txBody>
                  <a:tcPr marL="91433" marR="91433" marT="45723" marB="45723"/>
                </a:tc>
                <a:tc>
                  <a:txBody>
                    <a:bodyPr/>
                    <a:lstStyle/>
                    <a:p>
                      <a:pPr algn="ctr">
                        <a:spcBef>
                          <a:spcPts val="0"/>
                        </a:spcBef>
                        <a:spcAft>
                          <a:spcPts val="0"/>
                        </a:spcAft>
                      </a:pPr>
                      <a:r>
                        <a:rPr lang="de-CH" sz="1000" b="1" dirty="0">
                          <a:solidFill>
                            <a:srgbClr val="0070C0"/>
                          </a:solidFill>
                        </a:rPr>
                        <a:t>Ziffer</a:t>
                      </a:r>
                    </a:p>
                  </a:txBody>
                  <a:tcPr marL="91433" marR="91433" marT="45723" marB="45723"/>
                </a:tc>
                <a:tc>
                  <a:txBody>
                    <a:bodyPr/>
                    <a:lstStyle/>
                    <a:p>
                      <a:pPr algn="ctr">
                        <a:spcBef>
                          <a:spcPts val="0"/>
                        </a:spcBef>
                        <a:spcAft>
                          <a:spcPts val="0"/>
                        </a:spcAft>
                      </a:pPr>
                      <a:r>
                        <a:rPr lang="de-CH" sz="1000" b="1" dirty="0">
                          <a:solidFill>
                            <a:srgbClr val="0070C0"/>
                          </a:solidFill>
                        </a:rPr>
                        <a:t>Nach</a:t>
                      </a:r>
                      <a:r>
                        <a:rPr lang="de-CH" sz="1000" b="1" baseline="0" dirty="0">
                          <a:solidFill>
                            <a:srgbClr val="0070C0"/>
                          </a:solidFill>
                        </a:rPr>
                        <a:t> oben</a:t>
                      </a:r>
                      <a:endParaRPr lang="de-CH" sz="1000" b="1" dirty="0">
                        <a:solidFill>
                          <a:srgbClr val="0070C0"/>
                        </a:solidFill>
                      </a:endParaRPr>
                    </a:p>
                  </a:txBody>
                  <a:tcPr marL="91433" marR="91433" marT="45723" marB="45723"/>
                </a:tc>
                <a:extLst>
                  <a:ext uri="{0D108BD9-81ED-4DB2-BD59-A6C34878D82A}">
                    <a16:rowId xmlns:a16="http://schemas.microsoft.com/office/drawing/2014/main" xmlns="" val="10001"/>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02"/>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2</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03"/>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3</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04"/>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4</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05"/>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5</a:t>
                      </a:r>
                    </a:p>
                  </a:txBody>
                  <a:tcPr marL="91433" marR="91433"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33" marR="91433" marT="45723" marB="45723"/>
                </a:tc>
                <a:extLst>
                  <a:ext uri="{0D108BD9-81ED-4DB2-BD59-A6C34878D82A}">
                    <a16:rowId xmlns:a16="http://schemas.microsoft.com/office/drawing/2014/main" xmlns="" val="10006"/>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6</a:t>
                      </a:r>
                    </a:p>
                  </a:txBody>
                  <a:tcPr marL="91433" marR="91433"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33" marR="91433" marT="45723" marB="45723"/>
                </a:tc>
                <a:extLst>
                  <a:ext uri="{0D108BD9-81ED-4DB2-BD59-A6C34878D82A}">
                    <a16:rowId xmlns:a16="http://schemas.microsoft.com/office/drawing/2014/main" xmlns="" val="10007"/>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7</a:t>
                      </a:r>
                    </a:p>
                  </a:txBody>
                  <a:tcPr marL="91433" marR="91433"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33" marR="91433" marT="45723" marB="45723"/>
                </a:tc>
                <a:extLst>
                  <a:ext uri="{0D108BD9-81ED-4DB2-BD59-A6C34878D82A}">
                    <a16:rowId xmlns:a16="http://schemas.microsoft.com/office/drawing/2014/main" xmlns="" val="10008"/>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8</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09"/>
                  </a:ext>
                </a:extLst>
              </a:tr>
              <a:tr h="24385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de-CH" sz="1000" b="1" kern="1200" dirty="0">
                          <a:solidFill>
                            <a:schemeClr val="dk1"/>
                          </a:solidFill>
                          <a:latin typeface="+mn-lt"/>
                          <a:ea typeface="+mn-ea"/>
                          <a:cs typeface="+mn-cs"/>
                        </a:rPr>
                        <a:t>X</a:t>
                      </a:r>
                    </a:p>
                  </a:txBody>
                  <a:tcPr marL="91433" marR="91433" marT="45723" marB="45723"/>
                </a:tc>
                <a:tc>
                  <a:txBody>
                    <a:bodyPr/>
                    <a:lstStyle/>
                    <a:p>
                      <a:pPr algn="ctr">
                        <a:spcBef>
                          <a:spcPts val="0"/>
                        </a:spcBef>
                        <a:spcAft>
                          <a:spcPts val="0"/>
                        </a:spcAft>
                      </a:pPr>
                      <a:r>
                        <a:rPr lang="de-CH" sz="1000" b="1" dirty="0"/>
                        <a:t>9</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0"/>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10</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1"/>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11</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2"/>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12</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3"/>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13</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4"/>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14</a:t>
                      </a:r>
                    </a:p>
                  </a:txBody>
                  <a:tcPr marL="91433" marR="91433"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1" dirty="0"/>
                        <a:t>X</a:t>
                      </a:r>
                    </a:p>
                  </a:txBody>
                  <a:tcPr marL="91433" marR="91433" marT="45723" marB="45723"/>
                </a:tc>
                <a:extLst>
                  <a:ext uri="{0D108BD9-81ED-4DB2-BD59-A6C34878D82A}">
                    <a16:rowId xmlns:a16="http://schemas.microsoft.com/office/drawing/2014/main" xmlns="" val="10015"/>
                  </a:ext>
                </a:extLst>
              </a:tr>
              <a:tr h="243859">
                <a:tc>
                  <a:txBody>
                    <a:bodyPr/>
                    <a:lstStyle/>
                    <a:p>
                      <a:pPr algn="ctr">
                        <a:spcBef>
                          <a:spcPts val="0"/>
                        </a:spcBef>
                        <a:spcAft>
                          <a:spcPts val="0"/>
                        </a:spcAft>
                      </a:pPr>
                      <a:r>
                        <a:rPr lang="de-CH" sz="1000" b="1" dirty="0"/>
                        <a:t>X</a:t>
                      </a:r>
                    </a:p>
                  </a:txBody>
                  <a:tcPr marL="91433" marR="91433" marT="45723" marB="45723"/>
                </a:tc>
                <a:tc>
                  <a:txBody>
                    <a:bodyPr/>
                    <a:lstStyle/>
                    <a:p>
                      <a:pPr algn="ctr">
                        <a:spcBef>
                          <a:spcPts val="0"/>
                        </a:spcBef>
                        <a:spcAft>
                          <a:spcPts val="0"/>
                        </a:spcAft>
                      </a:pPr>
                      <a:r>
                        <a:rPr lang="de-CH" sz="1000" b="1" dirty="0"/>
                        <a:t>15</a:t>
                      </a:r>
                    </a:p>
                  </a:txBody>
                  <a:tcPr marL="91433" marR="91433" marT="45723" marB="45723"/>
                </a:tc>
                <a:tc>
                  <a:txBody>
                    <a:bodyPr/>
                    <a:lstStyle/>
                    <a:p>
                      <a:pPr algn="ctr">
                        <a:spcBef>
                          <a:spcPts val="0"/>
                        </a:spcBef>
                        <a:spcAft>
                          <a:spcPts val="0"/>
                        </a:spcAft>
                      </a:pPr>
                      <a:r>
                        <a:rPr lang="de-CH" sz="1000" b="1" dirty="0"/>
                        <a:t>X</a:t>
                      </a:r>
                    </a:p>
                  </a:txBody>
                  <a:tcPr marL="91433" marR="91433" marT="45723" marB="45723"/>
                </a:tc>
                <a:extLst>
                  <a:ext uri="{0D108BD9-81ED-4DB2-BD59-A6C34878D82A}">
                    <a16:rowId xmlns:a16="http://schemas.microsoft.com/office/drawing/2014/main" xmlns="" val="1001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Belegung Sender FX 30 für xx</a:t>
            </a:r>
          </a:p>
        </p:txBody>
      </p:sp>
      <p:grpSp>
        <p:nvGrpSpPr>
          <p:cNvPr id="44035" name="Group 6"/>
          <p:cNvGrpSpPr>
            <a:grpSpLocks/>
          </p:cNvGrpSpPr>
          <p:nvPr/>
        </p:nvGrpSpPr>
        <p:grpSpPr bwMode="auto">
          <a:xfrm>
            <a:off x="836613" y="3128963"/>
            <a:ext cx="1404937" cy="1296987"/>
            <a:chOff x="527" y="2336"/>
            <a:chExt cx="885" cy="817"/>
          </a:xfrm>
        </p:grpSpPr>
        <p:sp>
          <p:nvSpPr>
            <p:cNvPr id="44208" name="Rectangle 3"/>
            <p:cNvSpPr>
              <a:spLocks noChangeArrowheads="1"/>
            </p:cNvSpPr>
            <p:nvPr/>
          </p:nvSpPr>
          <p:spPr bwMode="auto">
            <a:xfrm>
              <a:off x="527" y="2336"/>
              <a:ext cx="885" cy="81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09" name="Line 4"/>
            <p:cNvSpPr>
              <a:spLocks noChangeShapeType="1"/>
            </p:cNvSpPr>
            <p:nvPr/>
          </p:nvSpPr>
          <p:spPr bwMode="auto">
            <a:xfrm>
              <a:off x="958" y="2336"/>
              <a:ext cx="0" cy="81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4210" name="Line 5"/>
            <p:cNvSpPr>
              <a:spLocks noChangeShapeType="1"/>
            </p:cNvSpPr>
            <p:nvPr/>
          </p:nvSpPr>
          <p:spPr bwMode="auto">
            <a:xfrm>
              <a:off x="527" y="2744"/>
              <a:ext cx="88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36" name="Group 7"/>
          <p:cNvGrpSpPr>
            <a:grpSpLocks/>
          </p:cNvGrpSpPr>
          <p:nvPr/>
        </p:nvGrpSpPr>
        <p:grpSpPr bwMode="auto">
          <a:xfrm>
            <a:off x="4760913" y="3094038"/>
            <a:ext cx="1404937" cy="1296987"/>
            <a:chOff x="527" y="2336"/>
            <a:chExt cx="885" cy="817"/>
          </a:xfrm>
        </p:grpSpPr>
        <p:sp>
          <p:nvSpPr>
            <p:cNvPr id="44205" name="Rectangle 8"/>
            <p:cNvSpPr>
              <a:spLocks noChangeArrowheads="1"/>
            </p:cNvSpPr>
            <p:nvPr/>
          </p:nvSpPr>
          <p:spPr bwMode="auto">
            <a:xfrm>
              <a:off x="527" y="2336"/>
              <a:ext cx="885" cy="81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06" name="Line 9"/>
            <p:cNvSpPr>
              <a:spLocks noChangeShapeType="1"/>
            </p:cNvSpPr>
            <p:nvPr/>
          </p:nvSpPr>
          <p:spPr bwMode="auto">
            <a:xfrm>
              <a:off x="958" y="2336"/>
              <a:ext cx="0" cy="81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4207" name="Line 10"/>
            <p:cNvSpPr>
              <a:spLocks noChangeShapeType="1"/>
            </p:cNvSpPr>
            <p:nvPr/>
          </p:nvSpPr>
          <p:spPr bwMode="auto">
            <a:xfrm>
              <a:off x="527" y="2744"/>
              <a:ext cx="88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38" name="Group 15"/>
          <p:cNvGrpSpPr>
            <a:grpSpLocks/>
          </p:cNvGrpSpPr>
          <p:nvPr/>
        </p:nvGrpSpPr>
        <p:grpSpPr bwMode="auto">
          <a:xfrm>
            <a:off x="542925" y="1296988"/>
            <a:ext cx="360363" cy="323850"/>
            <a:chOff x="527" y="907"/>
            <a:chExt cx="227" cy="204"/>
          </a:xfrm>
        </p:grpSpPr>
        <p:sp>
          <p:nvSpPr>
            <p:cNvPr id="44203" name="Oval 13"/>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04" name="Line 14"/>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39" name="Group 16"/>
          <p:cNvGrpSpPr>
            <a:grpSpLocks/>
          </p:cNvGrpSpPr>
          <p:nvPr/>
        </p:nvGrpSpPr>
        <p:grpSpPr bwMode="auto">
          <a:xfrm>
            <a:off x="1330325" y="1296988"/>
            <a:ext cx="360363" cy="323850"/>
            <a:chOff x="527" y="907"/>
            <a:chExt cx="227" cy="204"/>
          </a:xfrm>
        </p:grpSpPr>
        <p:sp>
          <p:nvSpPr>
            <p:cNvPr id="44201" name="Oval 17"/>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02" name="Line 18"/>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40" name="Group 19"/>
          <p:cNvGrpSpPr>
            <a:grpSpLocks/>
          </p:cNvGrpSpPr>
          <p:nvPr/>
        </p:nvGrpSpPr>
        <p:grpSpPr bwMode="auto">
          <a:xfrm>
            <a:off x="1971675" y="1295400"/>
            <a:ext cx="360363" cy="323850"/>
            <a:chOff x="527" y="907"/>
            <a:chExt cx="227" cy="204"/>
          </a:xfrm>
        </p:grpSpPr>
        <p:sp>
          <p:nvSpPr>
            <p:cNvPr id="44199" name="Oval 20"/>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200" name="Line 21"/>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41" name="Group 22"/>
          <p:cNvGrpSpPr>
            <a:grpSpLocks/>
          </p:cNvGrpSpPr>
          <p:nvPr/>
        </p:nvGrpSpPr>
        <p:grpSpPr bwMode="auto">
          <a:xfrm>
            <a:off x="5773738" y="1296988"/>
            <a:ext cx="360362" cy="323850"/>
            <a:chOff x="527" y="907"/>
            <a:chExt cx="227" cy="204"/>
          </a:xfrm>
        </p:grpSpPr>
        <p:sp>
          <p:nvSpPr>
            <p:cNvPr id="44197" name="Oval 23"/>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98" name="Line 24"/>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42" name="Group 25"/>
          <p:cNvGrpSpPr>
            <a:grpSpLocks/>
          </p:cNvGrpSpPr>
          <p:nvPr/>
        </p:nvGrpSpPr>
        <p:grpSpPr bwMode="auto">
          <a:xfrm>
            <a:off x="5229225" y="1296988"/>
            <a:ext cx="360363" cy="323850"/>
            <a:chOff x="527" y="907"/>
            <a:chExt cx="227" cy="204"/>
          </a:xfrm>
        </p:grpSpPr>
        <p:sp>
          <p:nvSpPr>
            <p:cNvPr id="44195" name="Oval 26"/>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96" name="Line 27"/>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44043" name="Group 28"/>
          <p:cNvGrpSpPr>
            <a:grpSpLocks/>
          </p:cNvGrpSpPr>
          <p:nvPr/>
        </p:nvGrpSpPr>
        <p:grpSpPr bwMode="auto">
          <a:xfrm>
            <a:off x="4689475" y="1296988"/>
            <a:ext cx="360363" cy="323850"/>
            <a:chOff x="527" y="907"/>
            <a:chExt cx="227" cy="204"/>
          </a:xfrm>
        </p:grpSpPr>
        <p:sp>
          <p:nvSpPr>
            <p:cNvPr id="44193" name="Oval 29"/>
            <p:cNvSpPr>
              <a:spLocks noChangeArrowheads="1"/>
            </p:cNvSpPr>
            <p:nvPr/>
          </p:nvSpPr>
          <p:spPr bwMode="auto">
            <a:xfrm>
              <a:off x="527" y="907"/>
              <a:ext cx="227" cy="204"/>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94" name="Line 30"/>
            <p:cNvSpPr>
              <a:spLocks noChangeShapeType="1"/>
            </p:cNvSpPr>
            <p:nvPr/>
          </p:nvSpPr>
          <p:spPr bwMode="auto">
            <a:xfrm flipV="1">
              <a:off x="546" y="1004"/>
              <a:ext cx="18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44044" name="Text Box 31"/>
          <p:cNvSpPr txBox="1">
            <a:spLocks noChangeArrowheads="1"/>
          </p:cNvSpPr>
          <p:nvPr/>
        </p:nvSpPr>
        <p:spPr bwMode="auto">
          <a:xfrm>
            <a:off x="523875" y="1627188"/>
            <a:ext cx="387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SA</a:t>
            </a:r>
          </a:p>
        </p:txBody>
      </p:sp>
      <p:sp>
        <p:nvSpPr>
          <p:cNvPr id="44045" name="Text Box 32"/>
          <p:cNvSpPr txBox="1">
            <a:spLocks noChangeArrowheads="1"/>
          </p:cNvSpPr>
          <p:nvPr/>
        </p:nvSpPr>
        <p:spPr bwMode="auto">
          <a:xfrm>
            <a:off x="1316038" y="1619250"/>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SB</a:t>
            </a:r>
          </a:p>
        </p:txBody>
      </p:sp>
      <p:sp>
        <p:nvSpPr>
          <p:cNvPr id="44046" name="Text Box 33"/>
          <p:cNvSpPr txBox="1">
            <a:spLocks noChangeArrowheads="1"/>
          </p:cNvSpPr>
          <p:nvPr/>
        </p:nvSpPr>
        <p:spPr bwMode="auto">
          <a:xfrm>
            <a:off x="1971675" y="1627188"/>
            <a:ext cx="387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SE</a:t>
            </a:r>
          </a:p>
        </p:txBody>
      </p:sp>
      <p:sp>
        <p:nvSpPr>
          <p:cNvPr id="44047" name="Text Box 34"/>
          <p:cNvSpPr txBox="1">
            <a:spLocks noChangeArrowheads="1"/>
          </p:cNvSpPr>
          <p:nvPr/>
        </p:nvSpPr>
        <p:spPr bwMode="auto">
          <a:xfrm>
            <a:off x="4652963" y="161925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SD</a:t>
            </a:r>
          </a:p>
        </p:txBody>
      </p:sp>
      <p:sp>
        <p:nvSpPr>
          <p:cNvPr id="44048" name="Text Box 35"/>
          <p:cNvSpPr txBox="1">
            <a:spLocks noChangeArrowheads="1"/>
          </p:cNvSpPr>
          <p:nvPr/>
        </p:nvSpPr>
        <p:spPr bwMode="auto">
          <a:xfrm>
            <a:off x="5192713" y="1619250"/>
            <a:ext cx="404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SG</a:t>
            </a:r>
          </a:p>
        </p:txBody>
      </p:sp>
      <p:sp>
        <p:nvSpPr>
          <p:cNvPr id="44049" name="Text Box 36"/>
          <p:cNvSpPr txBox="1">
            <a:spLocks noChangeArrowheads="1"/>
          </p:cNvSpPr>
          <p:nvPr/>
        </p:nvSpPr>
        <p:spPr bwMode="auto">
          <a:xfrm>
            <a:off x="5741988" y="161925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SH</a:t>
            </a:r>
          </a:p>
        </p:txBody>
      </p:sp>
      <p:grpSp>
        <p:nvGrpSpPr>
          <p:cNvPr id="44050" name="Group 39"/>
          <p:cNvGrpSpPr>
            <a:grpSpLocks/>
          </p:cNvGrpSpPr>
          <p:nvPr/>
        </p:nvGrpSpPr>
        <p:grpSpPr bwMode="auto">
          <a:xfrm>
            <a:off x="2889250" y="2592388"/>
            <a:ext cx="287338" cy="1116012"/>
            <a:chOff x="1846" y="1633"/>
            <a:chExt cx="181" cy="703"/>
          </a:xfrm>
        </p:grpSpPr>
        <p:sp>
          <p:nvSpPr>
            <p:cNvPr id="44191" name="Rectangle 37"/>
            <p:cNvSpPr>
              <a:spLocks noChangeArrowheads="1"/>
            </p:cNvSpPr>
            <p:nvPr/>
          </p:nvSpPr>
          <p:spPr bwMode="auto">
            <a:xfrm>
              <a:off x="1888" y="1633"/>
              <a:ext cx="91" cy="70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92" name="Rectangle 38"/>
            <p:cNvSpPr>
              <a:spLocks noChangeArrowheads="1"/>
            </p:cNvSpPr>
            <p:nvPr/>
          </p:nvSpPr>
          <p:spPr bwMode="auto">
            <a:xfrm>
              <a:off x="1846" y="1928"/>
              <a:ext cx="181" cy="9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44051" name="Group 40"/>
          <p:cNvGrpSpPr>
            <a:grpSpLocks/>
          </p:cNvGrpSpPr>
          <p:nvPr/>
        </p:nvGrpSpPr>
        <p:grpSpPr bwMode="auto">
          <a:xfrm>
            <a:off x="3717925" y="2592388"/>
            <a:ext cx="287338" cy="1116012"/>
            <a:chOff x="1846" y="1633"/>
            <a:chExt cx="181" cy="703"/>
          </a:xfrm>
        </p:grpSpPr>
        <p:sp>
          <p:nvSpPr>
            <p:cNvPr id="44189" name="Rectangle 41"/>
            <p:cNvSpPr>
              <a:spLocks noChangeArrowheads="1"/>
            </p:cNvSpPr>
            <p:nvPr/>
          </p:nvSpPr>
          <p:spPr bwMode="auto">
            <a:xfrm>
              <a:off x="1888" y="1633"/>
              <a:ext cx="91" cy="70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4190" name="Rectangle 42"/>
            <p:cNvSpPr>
              <a:spLocks noChangeArrowheads="1"/>
            </p:cNvSpPr>
            <p:nvPr/>
          </p:nvSpPr>
          <p:spPr bwMode="auto">
            <a:xfrm>
              <a:off x="1846" y="1928"/>
              <a:ext cx="181" cy="9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44052" name="Oval 43"/>
          <p:cNvSpPr>
            <a:spLocks noChangeArrowheads="1"/>
          </p:cNvSpPr>
          <p:nvPr/>
        </p:nvSpPr>
        <p:spPr bwMode="auto">
          <a:xfrm>
            <a:off x="2703513" y="1641475"/>
            <a:ext cx="581025" cy="4826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sp>
        <p:nvSpPr>
          <p:cNvPr id="44053" name="Oval 44"/>
          <p:cNvSpPr>
            <a:spLocks noChangeArrowheads="1"/>
          </p:cNvSpPr>
          <p:nvPr/>
        </p:nvSpPr>
        <p:spPr bwMode="auto">
          <a:xfrm>
            <a:off x="3529013" y="1633538"/>
            <a:ext cx="581025" cy="4826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a:p>
        </p:txBody>
      </p:sp>
      <p:sp>
        <p:nvSpPr>
          <p:cNvPr id="44054" name="Line 45"/>
          <p:cNvSpPr>
            <a:spLocks noChangeShapeType="1"/>
          </p:cNvSpPr>
          <p:nvPr/>
        </p:nvSpPr>
        <p:spPr bwMode="auto">
          <a:xfrm flipV="1">
            <a:off x="2997200" y="1651000"/>
            <a:ext cx="0" cy="195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4055" name="Line 46"/>
          <p:cNvSpPr>
            <a:spLocks noChangeShapeType="1"/>
          </p:cNvSpPr>
          <p:nvPr/>
        </p:nvSpPr>
        <p:spPr bwMode="auto">
          <a:xfrm flipV="1">
            <a:off x="3824288" y="1641475"/>
            <a:ext cx="0" cy="195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4057" name="Text Box 53"/>
          <p:cNvSpPr txBox="1">
            <a:spLocks noChangeArrowheads="1"/>
          </p:cNvSpPr>
          <p:nvPr/>
        </p:nvSpPr>
        <p:spPr bwMode="auto">
          <a:xfrm>
            <a:off x="3976688" y="2592388"/>
            <a:ext cx="574675" cy="2301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900"/>
              <a:t>Kanal 6</a:t>
            </a:r>
          </a:p>
        </p:txBody>
      </p:sp>
      <p:sp>
        <p:nvSpPr>
          <p:cNvPr id="44058" name="Text Box 54"/>
          <p:cNvSpPr txBox="1">
            <a:spLocks noChangeArrowheads="1"/>
          </p:cNvSpPr>
          <p:nvPr/>
        </p:nvSpPr>
        <p:spPr bwMode="auto">
          <a:xfrm>
            <a:off x="2324100" y="2592388"/>
            <a:ext cx="574675" cy="2301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900"/>
              <a:t>Kanal 5</a:t>
            </a:r>
          </a:p>
        </p:txBody>
      </p:sp>
      <p:sp>
        <p:nvSpPr>
          <p:cNvPr id="36891" name="Rectangle 55"/>
          <p:cNvSpPr>
            <a:spLocks noChangeArrowheads="1"/>
          </p:cNvSpPr>
          <p:nvPr/>
        </p:nvSpPr>
        <p:spPr bwMode="auto">
          <a:xfrm>
            <a:off x="379725" y="687388"/>
            <a:ext cx="723275"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a:t>
            </a:r>
          </a:p>
        </p:txBody>
      </p:sp>
      <p:sp>
        <p:nvSpPr>
          <p:cNvPr id="44060" name="Rectangle 57"/>
          <p:cNvSpPr>
            <a:spLocks noChangeArrowheads="1"/>
          </p:cNvSpPr>
          <p:nvPr/>
        </p:nvSpPr>
        <p:spPr bwMode="auto">
          <a:xfrm>
            <a:off x="4189413" y="3659188"/>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Kanal 4</a:t>
            </a:r>
          </a:p>
        </p:txBody>
      </p:sp>
      <p:sp>
        <p:nvSpPr>
          <p:cNvPr id="44061" name="Rectangle 59"/>
          <p:cNvSpPr>
            <a:spLocks noChangeArrowheads="1"/>
          </p:cNvSpPr>
          <p:nvPr/>
        </p:nvSpPr>
        <p:spPr bwMode="auto">
          <a:xfrm>
            <a:off x="1582738" y="3227388"/>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Kanal 2</a:t>
            </a:r>
          </a:p>
        </p:txBody>
      </p:sp>
      <p:sp>
        <p:nvSpPr>
          <p:cNvPr id="44062" name="Rectangle 60"/>
          <p:cNvSpPr>
            <a:spLocks noChangeArrowheads="1"/>
          </p:cNvSpPr>
          <p:nvPr/>
        </p:nvSpPr>
        <p:spPr bwMode="auto">
          <a:xfrm>
            <a:off x="2241550" y="3660775"/>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Kanal 3</a:t>
            </a:r>
          </a:p>
        </p:txBody>
      </p:sp>
      <p:sp>
        <p:nvSpPr>
          <p:cNvPr id="44065" name="Text Box 65"/>
          <p:cNvSpPr txBox="1">
            <a:spLocks noChangeArrowheads="1"/>
          </p:cNvSpPr>
          <p:nvPr/>
        </p:nvSpPr>
        <p:spPr bwMode="auto">
          <a:xfrm>
            <a:off x="831850" y="2822575"/>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graphicFrame>
        <p:nvGraphicFramePr>
          <p:cNvPr id="24696" name="Group 120"/>
          <p:cNvGraphicFramePr>
            <a:graphicFrameLocks noGrp="1"/>
          </p:cNvGraphicFramePr>
          <p:nvPr>
            <p:ph/>
            <p:extLst>
              <p:ext uri="{D42A27DB-BD31-4B8C-83A1-F6EECF244321}">
                <p14:modId xmlns:p14="http://schemas.microsoft.com/office/powerpoint/2010/main" val="1384079538"/>
              </p:ext>
            </p:extLst>
          </p:nvPr>
        </p:nvGraphicFramePr>
        <p:xfrm>
          <a:off x="504825" y="4981575"/>
          <a:ext cx="2654300" cy="3656544"/>
        </p:xfrm>
        <a:graphic>
          <a:graphicData uri="http://schemas.openxmlformats.org/drawingml/2006/table">
            <a:tbl>
              <a:tblPr/>
              <a:tblGrid>
                <a:gridCol w="579438">
                  <a:extLst>
                    <a:ext uri="{9D8B030D-6E8A-4147-A177-3AD203B41FA5}">
                      <a16:colId xmlns:a16="http://schemas.microsoft.com/office/drawing/2014/main" xmlns="" val="20000"/>
                    </a:ext>
                  </a:extLst>
                </a:gridCol>
                <a:gridCol w="2074862">
                  <a:extLst>
                    <a:ext uri="{9D8B030D-6E8A-4147-A177-3AD203B41FA5}">
                      <a16:colId xmlns:a16="http://schemas.microsoft.com/office/drawing/2014/main" xmlns="" val="20001"/>
                    </a:ext>
                  </a:extLst>
                </a:gridCol>
              </a:tblGrid>
              <a:tr h="219679">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Soundmodul</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de-CH"/>
                    </a:p>
                  </a:txBody>
                  <a:tcPr/>
                </a:tc>
                <a:extLst>
                  <a:ext uri="{0D108BD9-81ED-4DB2-BD59-A6C34878D82A}">
                    <a16:rowId xmlns:a16="http://schemas.microsoft.com/office/drawing/2014/main" xmlns="" val="10000"/>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2</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2"/>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3</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4</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4"/>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5</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5"/>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6</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6"/>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7</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7"/>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8</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8"/>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9</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9"/>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10</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0"/>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11</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1"/>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12</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13</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3"/>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14</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4"/>
                  </a:ext>
                </a:extLst>
              </a:tr>
              <a:tr h="2196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15</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5"/>
                  </a:ext>
                </a:extLst>
              </a:tr>
            </a:tbl>
          </a:graphicData>
        </a:graphic>
      </p:graphicFrame>
      <p:sp>
        <p:nvSpPr>
          <p:cNvPr id="44119" name="Text Box 168"/>
          <p:cNvSpPr txBox="1">
            <a:spLocks noChangeArrowheads="1"/>
          </p:cNvSpPr>
          <p:nvPr/>
        </p:nvSpPr>
        <p:spPr bwMode="auto">
          <a:xfrm>
            <a:off x="2825750" y="2101850"/>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LD</a:t>
            </a:r>
          </a:p>
        </p:txBody>
      </p:sp>
      <p:sp>
        <p:nvSpPr>
          <p:cNvPr id="44120" name="Text Box 169"/>
          <p:cNvSpPr txBox="1">
            <a:spLocks noChangeArrowheads="1"/>
          </p:cNvSpPr>
          <p:nvPr/>
        </p:nvSpPr>
        <p:spPr bwMode="auto">
          <a:xfrm>
            <a:off x="3656013" y="2101850"/>
            <a:ext cx="403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RD</a:t>
            </a:r>
          </a:p>
        </p:txBody>
      </p:sp>
      <p:sp>
        <p:nvSpPr>
          <p:cNvPr id="44121" name="Text Box 170"/>
          <p:cNvSpPr txBox="1">
            <a:spLocks noChangeArrowheads="1"/>
          </p:cNvSpPr>
          <p:nvPr/>
        </p:nvSpPr>
        <p:spPr bwMode="auto">
          <a:xfrm>
            <a:off x="2813050" y="3708400"/>
            <a:ext cx="369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LS</a:t>
            </a:r>
          </a:p>
        </p:txBody>
      </p:sp>
      <p:sp>
        <p:nvSpPr>
          <p:cNvPr id="44122" name="Text Box 171"/>
          <p:cNvSpPr txBox="1">
            <a:spLocks noChangeArrowheads="1"/>
          </p:cNvSpPr>
          <p:nvPr/>
        </p:nvSpPr>
        <p:spPr bwMode="auto">
          <a:xfrm>
            <a:off x="3656013" y="37084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a:t>RS</a:t>
            </a:r>
          </a:p>
        </p:txBody>
      </p:sp>
      <p:graphicFrame>
        <p:nvGraphicFramePr>
          <p:cNvPr id="75" name="Group 120"/>
          <p:cNvGraphicFramePr>
            <a:graphicFrameLocks noGrp="1"/>
          </p:cNvGraphicFramePr>
          <p:nvPr>
            <p:ph/>
            <p:extLst>
              <p:ext uri="{D42A27DB-BD31-4B8C-83A1-F6EECF244321}">
                <p14:modId xmlns:p14="http://schemas.microsoft.com/office/powerpoint/2010/main" val="2245170312"/>
              </p:ext>
            </p:extLst>
          </p:nvPr>
        </p:nvGraphicFramePr>
        <p:xfrm>
          <a:off x="3902075" y="4967288"/>
          <a:ext cx="2654300" cy="3682604"/>
        </p:xfrm>
        <a:graphic>
          <a:graphicData uri="http://schemas.openxmlformats.org/drawingml/2006/table">
            <a:tbl>
              <a:tblPr/>
              <a:tblGrid>
                <a:gridCol w="579438">
                  <a:extLst>
                    <a:ext uri="{9D8B030D-6E8A-4147-A177-3AD203B41FA5}">
                      <a16:colId xmlns:a16="http://schemas.microsoft.com/office/drawing/2014/main" xmlns="" val="20000"/>
                    </a:ext>
                  </a:extLst>
                </a:gridCol>
                <a:gridCol w="2074862">
                  <a:extLst>
                    <a:ext uri="{9D8B030D-6E8A-4147-A177-3AD203B41FA5}">
                      <a16:colId xmlns:a16="http://schemas.microsoft.com/office/drawing/2014/main" xmlns="" val="20001"/>
                    </a:ext>
                  </a:extLst>
                </a:gridCol>
              </a:tblGrid>
              <a:tr h="253934">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Schaltkanäle</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de-CH"/>
                    </a:p>
                  </a:txBody>
                  <a:tcPr/>
                </a:tc>
                <a:extLst>
                  <a:ext uri="{0D108BD9-81ED-4DB2-BD59-A6C34878D82A}">
                    <a16:rowId xmlns:a16="http://schemas.microsoft.com/office/drawing/2014/main" xmlns="" val="10000"/>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2</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2"/>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3</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4</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4"/>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5</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5"/>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6</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6"/>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7</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7"/>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8</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8"/>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9</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9"/>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10</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0"/>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1"/>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a:ln>
                            <a:noFill/>
                          </a:ln>
                          <a:solidFill>
                            <a:schemeClr val="tx1"/>
                          </a:solidFill>
                          <a:effectLst/>
                          <a:latin typeface="Arial" charset="0"/>
                          <a:ea typeface="Times New Roman" pitchFamily="18" charset="0"/>
                          <a:cs typeface="Arial" charset="0"/>
                        </a:rPr>
                        <a:t>12</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13</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3"/>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14</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4"/>
                  </a:ext>
                </a:extLst>
              </a:tr>
              <a:tr h="227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ea typeface="Times New Roman" pitchFamily="18" charset="0"/>
                          <a:cs typeface="Arial" charset="0"/>
                        </a:rPr>
                        <a:t>15</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900" b="1" i="0" u="none" strike="noStrike" cap="none" normalizeH="0" baseline="0" dirty="0">
                          <a:ln>
                            <a:noFill/>
                          </a:ln>
                          <a:solidFill>
                            <a:schemeClr val="tx1"/>
                          </a:solidFill>
                          <a:effectLst/>
                          <a:latin typeface="Arial" charset="0"/>
                        </a:rPr>
                        <a:t>X</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5"/>
                  </a:ext>
                </a:extLst>
              </a:tr>
            </a:tbl>
          </a:graphicData>
        </a:graphic>
      </p:graphicFrame>
      <p:sp>
        <p:nvSpPr>
          <p:cNvPr id="44177" name="Text Box 65"/>
          <p:cNvSpPr txBox="1">
            <a:spLocks noChangeArrowheads="1"/>
          </p:cNvSpPr>
          <p:nvPr/>
        </p:nvSpPr>
        <p:spPr bwMode="auto">
          <a:xfrm>
            <a:off x="2816733" y="4008438"/>
            <a:ext cx="354584" cy="27699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2" name="Pfeil nach unten 1"/>
          <p:cNvSpPr/>
          <p:nvPr/>
        </p:nvSpPr>
        <p:spPr>
          <a:xfrm>
            <a:off x="2393950" y="4981576"/>
            <a:ext cx="279400" cy="2428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6" name="Pfeil nach unten 75"/>
          <p:cNvSpPr/>
          <p:nvPr/>
        </p:nvSpPr>
        <p:spPr>
          <a:xfrm>
            <a:off x="881063" y="4981576"/>
            <a:ext cx="279400" cy="2428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7" name="Pfeil nach unten 76"/>
          <p:cNvSpPr/>
          <p:nvPr/>
        </p:nvSpPr>
        <p:spPr>
          <a:xfrm flipV="1">
            <a:off x="4189413" y="4967288"/>
            <a:ext cx="279400" cy="2571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8" name="Pfeil nach unten 77"/>
          <p:cNvSpPr/>
          <p:nvPr/>
        </p:nvSpPr>
        <p:spPr>
          <a:xfrm flipV="1">
            <a:off x="6102350" y="4968875"/>
            <a:ext cx="279400" cy="2555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79" name="Pfeil nach unten 78"/>
          <p:cNvSpPr/>
          <p:nvPr/>
        </p:nvSpPr>
        <p:spPr>
          <a:xfrm flipV="1">
            <a:off x="5305425" y="3341688"/>
            <a:ext cx="279400"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80" name="Pfeil nach unten 79"/>
          <p:cNvSpPr/>
          <p:nvPr/>
        </p:nvSpPr>
        <p:spPr>
          <a:xfrm>
            <a:off x="5318125" y="4032250"/>
            <a:ext cx="279400" cy="2508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44184" name="Rectangle 59"/>
          <p:cNvSpPr>
            <a:spLocks noChangeArrowheads="1"/>
          </p:cNvSpPr>
          <p:nvPr/>
        </p:nvSpPr>
        <p:spPr bwMode="auto">
          <a:xfrm>
            <a:off x="5530850" y="3151188"/>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Kanal 3</a:t>
            </a:r>
          </a:p>
        </p:txBody>
      </p:sp>
      <p:sp>
        <p:nvSpPr>
          <p:cNvPr id="37018" name="Rectangle 55"/>
          <p:cNvSpPr>
            <a:spLocks noChangeArrowheads="1"/>
          </p:cNvSpPr>
          <p:nvPr/>
        </p:nvSpPr>
        <p:spPr bwMode="auto">
          <a:xfrm>
            <a:off x="329719" y="1868488"/>
            <a:ext cx="723275"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a:t>
            </a:r>
          </a:p>
        </p:txBody>
      </p:sp>
      <p:sp>
        <p:nvSpPr>
          <p:cNvPr id="37019" name="Rectangle 55"/>
          <p:cNvSpPr>
            <a:spLocks noChangeArrowheads="1"/>
          </p:cNvSpPr>
          <p:nvPr/>
        </p:nvSpPr>
        <p:spPr bwMode="auto">
          <a:xfrm>
            <a:off x="1138550" y="676275"/>
            <a:ext cx="723275"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37020" name="Rectangle 55"/>
          <p:cNvSpPr>
            <a:spLocks noChangeArrowheads="1"/>
          </p:cNvSpPr>
          <p:nvPr/>
        </p:nvSpPr>
        <p:spPr bwMode="auto">
          <a:xfrm>
            <a:off x="1089025" y="1870075"/>
            <a:ext cx="772800" cy="5778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81" name="Text Box 65"/>
          <p:cNvSpPr txBox="1">
            <a:spLocks noChangeArrowheads="1"/>
          </p:cNvSpPr>
          <p:nvPr/>
        </p:nvSpPr>
        <p:spPr bwMode="auto">
          <a:xfrm>
            <a:off x="3662061" y="4006605"/>
            <a:ext cx="354584" cy="27699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82" name="Rectangle 59"/>
          <p:cNvSpPr>
            <a:spLocks noChangeArrowheads="1"/>
          </p:cNvSpPr>
          <p:nvPr/>
        </p:nvSpPr>
        <p:spPr bwMode="auto">
          <a:xfrm>
            <a:off x="1577181" y="4911725"/>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900"/>
              <a:t>Kanal 2</a:t>
            </a:r>
          </a:p>
        </p:txBody>
      </p:sp>
      <p:sp>
        <p:nvSpPr>
          <p:cNvPr id="83" name="Text Box 65"/>
          <p:cNvSpPr txBox="1">
            <a:spLocks noChangeArrowheads="1"/>
          </p:cNvSpPr>
          <p:nvPr/>
        </p:nvSpPr>
        <p:spPr bwMode="auto">
          <a:xfrm>
            <a:off x="826293" y="4506912"/>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84" name="Text Box 65"/>
          <p:cNvSpPr txBox="1">
            <a:spLocks noChangeArrowheads="1"/>
          </p:cNvSpPr>
          <p:nvPr/>
        </p:nvSpPr>
        <p:spPr bwMode="auto">
          <a:xfrm>
            <a:off x="4763537" y="4482367"/>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85" name="Text Box 65"/>
          <p:cNvSpPr txBox="1">
            <a:spLocks noChangeArrowheads="1"/>
          </p:cNvSpPr>
          <p:nvPr/>
        </p:nvSpPr>
        <p:spPr bwMode="auto">
          <a:xfrm>
            <a:off x="4775077" y="2736057"/>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86" name="Rectangle 55"/>
          <p:cNvSpPr>
            <a:spLocks noChangeArrowheads="1"/>
          </p:cNvSpPr>
          <p:nvPr/>
        </p:nvSpPr>
        <p:spPr bwMode="auto">
          <a:xfrm>
            <a:off x="4475163" y="1882379"/>
            <a:ext cx="754062" cy="5778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87" name="Rectangle 55"/>
          <p:cNvSpPr>
            <a:spLocks noChangeArrowheads="1"/>
          </p:cNvSpPr>
          <p:nvPr/>
        </p:nvSpPr>
        <p:spPr bwMode="auto">
          <a:xfrm>
            <a:off x="4464205" y="627796"/>
            <a:ext cx="728507"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88" name="Text Box 65"/>
          <p:cNvSpPr txBox="1">
            <a:spLocks noChangeArrowheads="1"/>
          </p:cNvSpPr>
          <p:nvPr/>
        </p:nvSpPr>
        <p:spPr bwMode="auto">
          <a:xfrm rot="16200000">
            <a:off x="5742862" y="3697939"/>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89" name="Text Box 65"/>
          <p:cNvSpPr txBox="1">
            <a:spLocks noChangeArrowheads="1"/>
          </p:cNvSpPr>
          <p:nvPr/>
        </p:nvSpPr>
        <p:spPr bwMode="auto">
          <a:xfrm rot="16200000">
            <a:off x="-141288" y="3662362"/>
            <a:ext cx="1389063" cy="276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90" name="Rectangle 55"/>
          <p:cNvSpPr>
            <a:spLocks noChangeArrowheads="1"/>
          </p:cNvSpPr>
          <p:nvPr/>
        </p:nvSpPr>
        <p:spPr bwMode="auto">
          <a:xfrm>
            <a:off x="5530850" y="627796"/>
            <a:ext cx="728507"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91" name="Rectangle 55"/>
          <p:cNvSpPr>
            <a:spLocks noChangeArrowheads="1"/>
          </p:cNvSpPr>
          <p:nvPr/>
        </p:nvSpPr>
        <p:spPr bwMode="auto">
          <a:xfrm>
            <a:off x="5575377" y="1882379"/>
            <a:ext cx="728507"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1050" b="1" dirty="0"/>
              <a:t>xx</a:t>
            </a:r>
          </a:p>
          <a:p>
            <a:pPr algn="ctr" eaLnBrk="1" hangingPunct="1">
              <a:defRPr/>
            </a:pPr>
            <a:r>
              <a:rPr lang="de-CH" altLang="de-DE" sz="1050" b="1" dirty="0"/>
              <a:t>------------</a:t>
            </a:r>
          </a:p>
          <a:p>
            <a:pPr algn="ctr" eaLnBrk="1" hangingPunct="1">
              <a:defRPr/>
            </a:pPr>
            <a:r>
              <a:rPr lang="de-CH" altLang="de-DE" sz="1050" b="1" dirty="0"/>
              <a:t>xx </a:t>
            </a:r>
          </a:p>
        </p:txBody>
      </p:sp>
      <p:sp>
        <p:nvSpPr>
          <p:cNvPr id="92" name="Text Box 65"/>
          <p:cNvSpPr txBox="1">
            <a:spLocks noChangeArrowheads="1"/>
          </p:cNvSpPr>
          <p:nvPr/>
        </p:nvSpPr>
        <p:spPr bwMode="auto">
          <a:xfrm>
            <a:off x="3637169" y="1239470"/>
            <a:ext cx="354584" cy="27699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
        <p:nvSpPr>
          <p:cNvPr id="93" name="Text Box 65"/>
          <p:cNvSpPr txBox="1">
            <a:spLocks noChangeArrowheads="1"/>
          </p:cNvSpPr>
          <p:nvPr/>
        </p:nvSpPr>
        <p:spPr bwMode="auto">
          <a:xfrm>
            <a:off x="2807311" y="1240062"/>
            <a:ext cx="354584" cy="27699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200" b="1" dirty="0"/>
              <a:t>xx</a:t>
            </a:r>
          </a:p>
        </p:txBody>
      </p:sp>
    </p:spTree>
    <p:extLst>
      <p:ext uri="{BB962C8B-B14F-4D97-AF65-F5344CB8AC3E}">
        <p14:creationId xmlns:p14="http://schemas.microsoft.com/office/powerpoint/2010/main" val="3592687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60363"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Senderlayout Robbe/</a:t>
            </a:r>
            <a:r>
              <a:rPr lang="de-CH" altLang="de-DE" sz="1400" b="1" dirty="0" err="1"/>
              <a:t>Futuba</a:t>
            </a:r>
            <a:r>
              <a:rPr lang="de-CH" altLang="de-DE" sz="1400" b="1" dirty="0"/>
              <a:t> FX30 für xx</a:t>
            </a:r>
          </a:p>
        </p:txBody>
      </p:sp>
      <p:pic>
        <p:nvPicPr>
          <p:cNvPr id="45059" name="Picture 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684213"/>
            <a:ext cx="6583363"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133"/>
          <p:cNvSpPr>
            <a:spLocks noChangeArrowheads="1"/>
          </p:cNvSpPr>
          <p:nvPr/>
        </p:nvSpPr>
        <p:spPr bwMode="auto">
          <a:xfrm>
            <a:off x="369888" y="6624638"/>
            <a:ext cx="61198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sz="1200" b="1"/>
              <a:t>Kurzanleitung zum Aufspielen von neuen Sounds auf das Modul</a:t>
            </a:r>
          </a:p>
          <a:p>
            <a:pPr eaLnBrk="1" hangingPunct="1"/>
            <a:endParaRPr lang="de-CH" altLang="de-DE" sz="1200" b="1"/>
          </a:p>
          <a:p>
            <a:pPr eaLnBrk="1" hangingPunct="1"/>
            <a:r>
              <a:rPr lang="de-CH" altLang="de-DE" sz="1200" i="1"/>
              <a:t>Wollen Sie einen neuen Sound auf das Modul aufspielen, gehen Sie bitte wie folgt vor:</a:t>
            </a:r>
          </a:p>
          <a:p>
            <a:pPr eaLnBrk="1" hangingPunct="1"/>
            <a:r>
              <a:rPr lang="de-CH" altLang="de-DE" sz="1200" i="1"/>
              <a:t>1. Schließen Sie das Soundswitch 1 mit dem mitgelieferten USB-Kabel an Ihren PC an.</a:t>
            </a:r>
          </a:p>
          <a:p>
            <a:pPr eaLnBrk="1" hangingPunct="1"/>
            <a:r>
              <a:rPr lang="de-CH" altLang="de-DE" sz="1200" i="1"/>
              <a:t>2. Starten Sie den USM-RC Sound-Teacher.</a:t>
            </a:r>
          </a:p>
          <a:p>
            <a:pPr eaLnBrk="1" hangingPunct="1"/>
            <a:r>
              <a:rPr lang="de-CH" altLang="de-DE" sz="1200" i="1"/>
              <a:t>3. Klicken Sie oben im Menü „</a:t>
            </a:r>
            <a:r>
              <a:rPr lang="de-CH" altLang="de-DE" sz="1200" b="1" i="1"/>
              <a:t>Datei</a:t>
            </a:r>
            <a:r>
              <a:rPr lang="de-CH" altLang="de-DE" sz="1200" i="1"/>
              <a:t>“ auf „</a:t>
            </a:r>
            <a:r>
              <a:rPr lang="de-CH" altLang="de-DE" sz="1200" b="1" i="1"/>
              <a:t>Projekt öffnen</a:t>
            </a:r>
            <a:r>
              <a:rPr lang="de-CH" altLang="de-DE" sz="1200" i="1"/>
              <a:t>“.</a:t>
            </a:r>
          </a:p>
          <a:p>
            <a:pPr eaLnBrk="1" hangingPunct="1"/>
            <a:r>
              <a:rPr lang="de-CH" altLang="de-DE" sz="1200" i="1"/>
              <a:t>4. Wählen Sie nun z.B. auf der CD-ROM, das gewünschte Sound-Projekt aus (.usm</a:t>
            </a:r>
          </a:p>
          <a:p>
            <a:pPr eaLnBrk="1" hangingPunct="1"/>
            <a:r>
              <a:rPr lang="de-CH" altLang="de-DE" sz="1200" i="1"/>
              <a:t>Datei) und klicken auf die Schaltfläche „</a:t>
            </a:r>
            <a:r>
              <a:rPr lang="de-CH" altLang="de-DE" sz="1200" b="1" i="1"/>
              <a:t>Öffnen</a:t>
            </a:r>
            <a:r>
              <a:rPr lang="de-CH" altLang="de-DE" sz="1200" i="1"/>
              <a:t>“.</a:t>
            </a:r>
          </a:p>
          <a:p>
            <a:pPr eaLnBrk="1" hangingPunct="1"/>
            <a:r>
              <a:rPr lang="de-CH" altLang="de-DE" sz="1200" i="1"/>
              <a:t>5. Klicken Sie auf die Schaltfläche „</a:t>
            </a:r>
            <a:r>
              <a:rPr lang="de-CH" altLang="de-DE" sz="1200" b="1" i="1"/>
              <a:t>Sounds in das Soundswitch 1 übertragen</a:t>
            </a:r>
            <a:r>
              <a:rPr lang="de-CH" altLang="de-DE" sz="1200" i="1"/>
              <a:t>“, um</a:t>
            </a:r>
          </a:p>
          <a:p>
            <a:pPr eaLnBrk="1" hangingPunct="1"/>
            <a:r>
              <a:rPr lang="de-CH" altLang="de-DE" sz="1200" i="1"/>
              <a:t>die neuen Sounds auf das Soundswitch 1 zu übertragen.</a:t>
            </a:r>
          </a:p>
        </p:txBody>
      </p:sp>
      <p:sp>
        <p:nvSpPr>
          <p:cNvPr id="45061" name="Text Box 134"/>
          <p:cNvSpPr txBox="1">
            <a:spLocks noChangeArrowheads="1"/>
          </p:cNvSpPr>
          <p:nvPr/>
        </p:nvSpPr>
        <p:spPr bwMode="auto">
          <a:xfrm>
            <a:off x="369888" y="6119813"/>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Konfiguration für xx</a:t>
            </a:r>
          </a:p>
        </p:txBody>
      </p:sp>
    </p:spTree>
    <p:extLst>
      <p:ext uri="{BB962C8B-B14F-4D97-AF65-F5344CB8AC3E}">
        <p14:creationId xmlns:p14="http://schemas.microsoft.com/office/powerpoint/2010/main" val="294834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Anhang für xx</a:t>
            </a:r>
          </a:p>
        </p:txBody>
      </p:sp>
      <p:sp>
        <p:nvSpPr>
          <p:cNvPr id="62467" name="Textfeld 5"/>
          <p:cNvSpPr txBox="1">
            <a:spLocks noChangeArrowheads="1"/>
          </p:cNvSpPr>
          <p:nvPr/>
        </p:nvSpPr>
        <p:spPr bwMode="auto">
          <a:xfrm>
            <a:off x="828675" y="2339975"/>
            <a:ext cx="5202238" cy="954088"/>
          </a:xfrm>
          <a:prstGeom prst="rect">
            <a:avLst/>
          </a:prstGeom>
          <a:solidFill>
            <a:srgbClr val="AAC2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2800" b="1"/>
              <a:t>Diverse Bedienungsanleitungen</a:t>
            </a:r>
          </a:p>
        </p:txBody>
      </p:sp>
      <p:pic>
        <p:nvPicPr>
          <p:cNvPr id="62468" name="Picture 2" descr="http://www.coolwerben.com/images/035-neu-bedienungsanleitung-les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4103688"/>
            <a:ext cx="428466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630238" y="5299075"/>
          <a:ext cx="5724525" cy="2836864"/>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732">
                <a:tc>
                  <a:txBody>
                    <a:bodyPr/>
                    <a:lstStyle/>
                    <a:p>
                      <a:r>
                        <a:rPr lang="de-CH" sz="1400" dirty="0"/>
                        <a:t>Anschluss</a:t>
                      </a:r>
                    </a:p>
                  </a:txBody>
                  <a:tcPr marL="91438" marR="91438" marT="45686" marB="45686"/>
                </a:tc>
                <a:tc>
                  <a:txBody>
                    <a:bodyPr/>
                    <a:lstStyle/>
                    <a:p>
                      <a:r>
                        <a:rPr lang="de-CH" sz="1400" dirty="0"/>
                        <a:t>Bezeichnung</a:t>
                      </a:r>
                    </a:p>
                  </a:txBody>
                  <a:tcPr marL="91438" marR="91438" marT="45686" marB="45686"/>
                </a:tc>
                <a:extLst>
                  <a:ext uri="{0D108BD9-81ED-4DB2-BD59-A6C34878D82A}">
                    <a16:rowId xmlns:a16="http://schemas.microsoft.com/office/drawing/2014/main" xmlns="" val="10000"/>
                  </a:ext>
                </a:extLst>
              </a:tr>
              <a:tr h="304732">
                <a:tc>
                  <a:txBody>
                    <a:bodyPr/>
                    <a:lstStyle/>
                    <a:p>
                      <a:r>
                        <a:rPr lang="de-CH" sz="1400" dirty="0"/>
                        <a:t>1</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1"/>
                  </a:ext>
                </a:extLst>
              </a:tr>
              <a:tr h="304732">
                <a:tc>
                  <a:txBody>
                    <a:bodyPr/>
                    <a:lstStyle/>
                    <a:p>
                      <a:r>
                        <a:rPr lang="de-CH" sz="1400" dirty="0"/>
                        <a:t>2</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2"/>
                  </a:ext>
                </a:extLst>
              </a:tr>
              <a:tr h="304732">
                <a:tc>
                  <a:txBody>
                    <a:bodyPr/>
                    <a:lstStyle/>
                    <a:p>
                      <a:r>
                        <a:rPr lang="de-CH" sz="1400" dirty="0"/>
                        <a:t>3</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3"/>
                  </a:ext>
                </a:extLst>
              </a:tr>
              <a:tr h="331252">
                <a:tc>
                  <a:txBody>
                    <a:bodyPr/>
                    <a:lstStyle/>
                    <a:p>
                      <a:r>
                        <a:rPr lang="de-CH" sz="1400" dirty="0"/>
                        <a:t>4</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4"/>
                  </a:ext>
                </a:extLst>
              </a:tr>
              <a:tr h="321671">
                <a:tc>
                  <a:txBody>
                    <a:bodyPr/>
                    <a:lstStyle/>
                    <a:p>
                      <a:r>
                        <a:rPr lang="de-CH" sz="1400" dirty="0"/>
                        <a:t>5</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5"/>
                  </a:ext>
                </a:extLst>
              </a:tr>
              <a:tr h="321671">
                <a:tc>
                  <a:txBody>
                    <a:bodyPr/>
                    <a:lstStyle/>
                    <a:p>
                      <a:r>
                        <a:rPr lang="de-CH" sz="1400" dirty="0"/>
                        <a:t>6</a:t>
                      </a:r>
                    </a:p>
                  </a:txBody>
                  <a:tcPr marL="91438" marR="91438"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xx</a:t>
                      </a:r>
                    </a:p>
                  </a:txBody>
                  <a:tcPr marL="91438" marR="91438" marT="45686" marB="45686"/>
                </a:tc>
                <a:extLst>
                  <a:ext uri="{0D108BD9-81ED-4DB2-BD59-A6C34878D82A}">
                    <a16:rowId xmlns:a16="http://schemas.microsoft.com/office/drawing/2014/main" xmlns="" val="10006"/>
                  </a:ext>
                </a:extLst>
              </a:tr>
              <a:tr h="321671">
                <a:tc>
                  <a:txBody>
                    <a:bodyPr/>
                    <a:lstStyle/>
                    <a:p>
                      <a:r>
                        <a:rPr lang="de-CH" sz="1400" dirty="0"/>
                        <a:t>7</a:t>
                      </a:r>
                    </a:p>
                  </a:txBody>
                  <a:tcPr marL="91438" marR="91438" marT="45686" marB="45686"/>
                </a:tc>
                <a:tc>
                  <a:txBody>
                    <a:bodyPr/>
                    <a:lstStyle/>
                    <a:p>
                      <a:r>
                        <a:rPr lang="de-CH" sz="1400" dirty="0"/>
                        <a:t>xx</a:t>
                      </a:r>
                    </a:p>
                  </a:txBody>
                  <a:tcPr marL="91438" marR="91438" marT="45686" marB="45686"/>
                </a:tc>
                <a:extLst>
                  <a:ext uri="{0D108BD9-81ED-4DB2-BD59-A6C34878D82A}">
                    <a16:rowId xmlns:a16="http://schemas.microsoft.com/office/drawing/2014/main" xmlns="" val="10007"/>
                  </a:ext>
                </a:extLst>
              </a:tr>
              <a:tr h="321671">
                <a:tc>
                  <a:txBody>
                    <a:bodyPr/>
                    <a:lstStyle/>
                    <a:p>
                      <a:r>
                        <a:rPr lang="de-CH" sz="1400" dirty="0"/>
                        <a:t>B</a:t>
                      </a:r>
                    </a:p>
                  </a:txBody>
                  <a:tcPr marL="91438" marR="91438" marT="45686" marB="45686"/>
                </a:tc>
                <a:tc>
                  <a:txBody>
                    <a:bodyPr/>
                    <a:lstStyle/>
                    <a:p>
                      <a:r>
                        <a:rPr lang="de-CH" sz="1400" dirty="0"/>
                        <a:t>BEC</a:t>
                      </a:r>
                    </a:p>
                  </a:txBody>
                  <a:tcPr marL="91438" marR="91438" marT="45686" marB="45686"/>
                </a:tc>
                <a:extLst>
                  <a:ext uri="{0D108BD9-81ED-4DB2-BD59-A6C34878D82A}">
                    <a16:rowId xmlns:a16="http://schemas.microsoft.com/office/drawing/2014/main" xmlns="" val="10008"/>
                  </a:ext>
                </a:extLst>
              </a:tr>
            </a:tbl>
          </a:graphicData>
        </a:graphic>
      </p:graphicFrame>
      <p:sp>
        <p:nvSpPr>
          <p:cNvPr id="4131"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Empfängerbelegung für xx</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248" y="611560"/>
            <a:ext cx="4468012" cy="4468012"/>
          </a:xfrm>
          <a:prstGeom prst="rect">
            <a:avLst/>
          </a:prstGeom>
        </p:spPr>
      </p:pic>
    </p:spTree>
    <p:extLst>
      <p:ext uri="{BB962C8B-B14F-4D97-AF65-F5344CB8AC3E}">
        <p14:creationId xmlns:p14="http://schemas.microsoft.com/office/powerpoint/2010/main" val="962833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69888" y="179388"/>
            <a:ext cx="6119812" cy="52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 Anschlussbelegung Flachbandkabel Soundmodul für </a:t>
            </a:r>
          </a:p>
          <a:p>
            <a:pPr algn="ctr" eaLnBrk="1" hangingPunct="1"/>
            <a:r>
              <a:rPr lang="de-CH" altLang="de-DE" sz="1400" b="1" dirty="0"/>
              <a:t>xx</a:t>
            </a:r>
          </a:p>
        </p:txBody>
      </p:sp>
      <p:pic>
        <p:nvPicPr>
          <p:cNvPr id="634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827088"/>
            <a:ext cx="5772150" cy="817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 Anschlussbelegung Soundmodul für xx</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611188"/>
            <a:ext cx="5929313" cy="853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err="1"/>
              <a:t>Prop</a:t>
            </a:r>
            <a:r>
              <a:rPr lang="de-CH" altLang="de-DE" sz="1400" b="1" dirty="0"/>
              <a:t>. Kanäle Soundmodul für xx</a:t>
            </a:r>
          </a:p>
        </p:txBody>
      </p:sp>
      <p:pic>
        <p:nvPicPr>
          <p:cNvPr id="6553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611188"/>
            <a:ext cx="5859462" cy="838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69888" y="179388"/>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err="1"/>
              <a:t>Prop</a:t>
            </a:r>
            <a:r>
              <a:rPr lang="de-CH" altLang="de-DE" sz="1400" b="1" dirty="0"/>
              <a:t>. Kanäle Soundmodul für xx</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603250"/>
            <a:ext cx="61817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675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684213"/>
            <a:ext cx="5921375" cy="655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611188"/>
            <a:ext cx="5935662" cy="799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075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611188"/>
            <a:ext cx="5975350" cy="830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544513"/>
            <a:ext cx="6119812" cy="853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614363"/>
            <a:ext cx="5435600" cy="835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647700"/>
            <a:ext cx="5495925" cy="802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14 Kanal Empfänger für xx</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647700"/>
            <a:ext cx="3373438"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le 2"/>
          <p:cNvGraphicFramePr>
            <a:graphicFrameLocks noGrp="1"/>
          </p:cNvGraphicFramePr>
          <p:nvPr>
            <p:extLst>
              <p:ext uri="{D42A27DB-BD31-4B8C-83A1-F6EECF244321}">
                <p14:modId xmlns:p14="http://schemas.microsoft.com/office/powerpoint/2010/main" val="2955465346"/>
              </p:ext>
            </p:extLst>
          </p:nvPr>
        </p:nvGraphicFramePr>
        <p:xfrm>
          <a:off x="620713" y="3203575"/>
          <a:ext cx="5724525" cy="5400676"/>
        </p:xfrm>
        <a:graphic>
          <a:graphicData uri="http://schemas.openxmlformats.org/drawingml/2006/table">
            <a:tbl>
              <a:tblPr firstRow="1" firstCol="1" bandRow="1">
                <a:tableStyleId>{21E4AEA4-8DFA-4A89-87EB-49C32662AFE0}</a:tableStyleId>
              </a:tblPr>
              <a:tblGrid>
                <a:gridCol w="1142732">
                  <a:extLst>
                    <a:ext uri="{9D8B030D-6E8A-4147-A177-3AD203B41FA5}">
                      <a16:colId xmlns:a16="http://schemas.microsoft.com/office/drawing/2014/main" xmlns="" val="20000"/>
                    </a:ext>
                  </a:extLst>
                </a:gridCol>
                <a:gridCol w="4581793">
                  <a:extLst>
                    <a:ext uri="{9D8B030D-6E8A-4147-A177-3AD203B41FA5}">
                      <a16:colId xmlns:a16="http://schemas.microsoft.com/office/drawing/2014/main" xmlns="" val="20001"/>
                    </a:ext>
                  </a:extLst>
                </a:gridCol>
              </a:tblGrid>
              <a:tr h="304834">
                <a:tc>
                  <a:txBody>
                    <a:bodyPr/>
                    <a:lstStyle/>
                    <a:p>
                      <a:r>
                        <a:rPr lang="de-CH" sz="1400" dirty="0"/>
                        <a:t>Anschluss</a:t>
                      </a:r>
                    </a:p>
                  </a:txBody>
                  <a:tcPr marL="91438" marR="91438" marT="45725" marB="45725"/>
                </a:tc>
                <a:tc>
                  <a:txBody>
                    <a:bodyPr/>
                    <a:lstStyle/>
                    <a:p>
                      <a:r>
                        <a:rPr lang="de-CH" sz="1400" dirty="0"/>
                        <a:t>Bezeichnung</a:t>
                      </a:r>
                    </a:p>
                  </a:txBody>
                  <a:tcPr marL="91438" marR="91438" marT="45725" marB="45725"/>
                </a:tc>
                <a:extLst>
                  <a:ext uri="{0D108BD9-81ED-4DB2-BD59-A6C34878D82A}">
                    <a16:rowId xmlns:a16="http://schemas.microsoft.com/office/drawing/2014/main" xmlns="" val="10000"/>
                  </a:ext>
                </a:extLst>
              </a:tr>
              <a:tr h="304834">
                <a:tc>
                  <a:txBody>
                    <a:bodyPr/>
                    <a:lstStyle/>
                    <a:p>
                      <a:r>
                        <a:rPr lang="de-CH" sz="1400" dirty="0"/>
                        <a:t>1</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1"/>
                  </a:ext>
                </a:extLst>
              </a:tr>
              <a:tr h="304834">
                <a:tc>
                  <a:txBody>
                    <a:bodyPr/>
                    <a:lstStyle/>
                    <a:p>
                      <a:r>
                        <a:rPr lang="de-CH" sz="1400" dirty="0"/>
                        <a:t>2</a:t>
                      </a:r>
                    </a:p>
                  </a:txBody>
                  <a:tcPr marL="91438" marR="91438"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a:t>X</a:t>
                      </a:r>
                    </a:p>
                  </a:txBody>
                  <a:tcPr marL="91438" marR="91438" marT="45725" marB="45725"/>
                </a:tc>
                <a:extLst>
                  <a:ext uri="{0D108BD9-81ED-4DB2-BD59-A6C34878D82A}">
                    <a16:rowId xmlns:a16="http://schemas.microsoft.com/office/drawing/2014/main" xmlns="" val="10002"/>
                  </a:ext>
                </a:extLst>
              </a:tr>
              <a:tr h="304834">
                <a:tc>
                  <a:txBody>
                    <a:bodyPr/>
                    <a:lstStyle/>
                    <a:p>
                      <a:r>
                        <a:rPr lang="de-CH" sz="1400" dirty="0"/>
                        <a:t>3</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3"/>
                  </a:ext>
                </a:extLst>
              </a:tr>
              <a:tr h="331537">
                <a:tc>
                  <a:txBody>
                    <a:bodyPr/>
                    <a:lstStyle/>
                    <a:p>
                      <a:r>
                        <a:rPr lang="de-CH" sz="1400" dirty="0"/>
                        <a:t>4</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4"/>
                  </a:ext>
                </a:extLst>
              </a:tr>
              <a:tr h="321948">
                <a:tc>
                  <a:txBody>
                    <a:bodyPr/>
                    <a:lstStyle/>
                    <a:p>
                      <a:r>
                        <a:rPr lang="de-CH" sz="1400" dirty="0"/>
                        <a:t>5</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5"/>
                  </a:ext>
                </a:extLst>
              </a:tr>
              <a:tr h="321948">
                <a:tc>
                  <a:txBody>
                    <a:bodyPr/>
                    <a:lstStyle/>
                    <a:p>
                      <a:r>
                        <a:rPr lang="de-CH" sz="1400" dirty="0"/>
                        <a:t>6</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6"/>
                  </a:ext>
                </a:extLst>
              </a:tr>
              <a:tr h="321948">
                <a:tc>
                  <a:txBody>
                    <a:bodyPr/>
                    <a:lstStyle/>
                    <a:p>
                      <a:r>
                        <a:rPr lang="de-CH" sz="1400" dirty="0"/>
                        <a:t>7</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7"/>
                  </a:ext>
                </a:extLst>
              </a:tr>
              <a:tr h="321948">
                <a:tc>
                  <a:txBody>
                    <a:bodyPr/>
                    <a:lstStyle/>
                    <a:p>
                      <a:r>
                        <a:rPr lang="de-CH" sz="1400" dirty="0"/>
                        <a:t>8</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8"/>
                  </a:ext>
                </a:extLst>
              </a:tr>
              <a:tr h="321948">
                <a:tc>
                  <a:txBody>
                    <a:bodyPr/>
                    <a:lstStyle/>
                    <a:p>
                      <a:r>
                        <a:rPr lang="de-CH" sz="1400" dirty="0"/>
                        <a:t>9</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09"/>
                  </a:ext>
                </a:extLst>
              </a:tr>
              <a:tr h="304834">
                <a:tc>
                  <a:txBody>
                    <a:bodyPr/>
                    <a:lstStyle/>
                    <a:p>
                      <a:r>
                        <a:rPr lang="de-CH" sz="1400" dirty="0"/>
                        <a:t>10</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0"/>
                  </a:ext>
                </a:extLst>
              </a:tr>
              <a:tr h="341059">
                <a:tc>
                  <a:txBody>
                    <a:bodyPr/>
                    <a:lstStyle/>
                    <a:p>
                      <a:r>
                        <a:rPr lang="de-CH" sz="1400" dirty="0"/>
                        <a:t>11</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1"/>
                  </a:ext>
                </a:extLst>
              </a:tr>
              <a:tr h="321948">
                <a:tc>
                  <a:txBody>
                    <a:bodyPr/>
                    <a:lstStyle/>
                    <a:p>
                      <a:r>
                        <a:rPr lang="de-CH" sz="1400" dirty="0"/>
                        <a:t>12</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2"/>
                  </a:ext>
                </a:extLst>
              </a:tr>
              <a:tr h="357720">
                <a:tc>
                  <a:txBody>
                    <a:bodyPr/>
                    <a:lstStyle/>
                    <a:p>
                      <a:r>
                        <a:rPr lang="de-CH" sz="1400" dirty="0"/>
                        <a:t>13</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3"/>
                  </a:ext>
                </a:extLst>
              </a:tr>
              <a:tr h="304834">
                <a:tc>
                  <a:txBody>
                    <a:bodyPr/>
                    <a:lstStyle/>
                    <a:p>
                      <a:r>
                        <a:rPr lang="de-CH" sz="1400" dirty="0"/>
                        <a:t>14</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4"/>
                  </a:ext>
                </a:extLst>
              </a:tr>
              <a:tr h="304834">
                <a:tc>
                  <a:txBody>
                    <a:bodyPr/>
                    <a:lstStyle/>
                    <a:p>
                      <a:r>
                        <a:rPr lang="de-CH" sz="1400" dirty="0"/>
                        <a:t>15</a:t>
                      </a:r>
                    </a:p>
                  </a:txBody>
                  <a:tcPr marL="91438" marR="91438" marT="45725" marB="45725"/>
                </a:tc>
                <a:tc>
                  <a:txBody>
                    <a:bodyPr/>
                    <a:lstStyle/>
                    <a:p>
                      <a:r>
                        <a:rPr lang="de-CH" sz="1400" dirty="0"/>
                        <a:t>X</a:t>
                      </a:r>
                    </a:p>
                  </a:txBody>
                  <a:tcPr marL="91438" marR="91438" marT="45725" marB="45725"/>
                </a:tc>
                <a:extLst>
                  <a:ext uri="{0D108BD9-81ED-4DB2-BD59-A6C34878D82A}">
                    <a16:rowId xmlns:a16="http://schemas.microsoft.com/office/drawing/2014/main" xmlns="" val="10015"/>
                  </a:ext>
                </a:extLst>
              </a:tr>
              <a:tr h="304834">
                <a:tc>
                  <a:txBody>
                    <a:bodyPr/>
                    <a:lstStyle/>
                    <a:p>
                      <a:r>
                        <a:rPr lang="de-CH" sz="1400" dirty="0"/>
                        <a:t>B</a:t>
                      </a:r>
                    </a:p>
                  </a:txBody>
                  <a:tcPr marL="91438" marR="91438" marT="45725" marB="45725"/>
                </a:tc>
                <a:tc>
                  <a:txBody>
                    <a:bodyPr/>
                    <a:lstStyle/>
                    <a:p>
                      <a:r>
                        <a:rPr lang="de-CH" sz="1400" dirty="0"/>
                        <a:t>BEC Stromversorgung</a:t>
                      </a:r>
                    </a:p>
                  </a:txBody>
                  <a:tcPr marL="91438" marR="91438" marT="45725" marB="45725"/>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367200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611188"/>
            <a:ext cx="5832475" cy="836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647700"/>
            <a:ext cx="6080125" cy="601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684213"/>
            <a:ext cx="5984875"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xx</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647700"/>
            <a:ext cx="5653087" cy="800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611188"/>
            <a:ext cx="5903912" cy="820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57213"/>
            <a:ext cx="5688013" cy="833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41338"/>
            <a:ext cx="5716588" cy="845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684213"/>
            <a:ext cx="6105525" cy="74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55650"/>
            <a:ext cx="6030913"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647700"/>
            <a:ext cx="5878513"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4284663"/>
            <a:ext cx="35814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6227763"/>
            <a:ext cx="17526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Sicherungen für xx</a:t>
            </a:r>
          </a:p>
        </p:txBody>
      </p:sp>
      <p:sp>
        <p:nvSpPr>
          <p:cNvPr id="5123" name="Rectangle 9"/>
          <p:cNvSpPr>
            <a:spLocks noChangeArrowheads="1"/>
          </p:cNvSpPr>
          <p:nvPr/>
        </p:nvSpPr>
        <p:spPr bwMode="auto">
          <a:xfrm>
            <a:off x="1844675" y="4300538"/>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24" name="Rectangle 10"/>
          <p:cNvSpPr>
            <a:spLocks noChangeArrowheads="1"/>
          </p:cNvSpPr>
          <p:nvPr/>
        </p:nvSpPr>
        <p:spPr bwMode="auto">
          <a:xfrm>
            <a:off x="2492375" y="4300538"/>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25" name="Rectangle 11"/>
          <p:cNvSpPr>
            <a:spLocks noChangeArrowheads="1"/>
          </p:cNvSpPr>
          <p:nvPr/>
        </p:nvSpPr>
        <p:spPr bwMode="auto">
          <a:xfrm>
            <a:off x="3140075" y="4300538"/>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26" name="Text Box 12"/>
          <p:cNvSpPr txBox="1">
            <a:spLocks noChangeArrowheads="1"/>
          </p:cNvSpPr>
          <p:nvPr/>
        </p:nvSpPr>
        <p:spPr bwMode="auto">
          <a:xfrm>
            <a:off x="3267075" y="6445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3</a:t>
            </a:r>
          </a:p>
        </p:txBody>
      </p:sp>
      <p:sp>
        <p:nvSpPr>
          <p:cNvPr id="5127" name="Text Box 13"/>
          <p:cNvSpPr txBox="1">
            <a:spLocks noChangeArrowheads="1"/>
          </p:cNvSpPr>
          <p:nvPr/>
        </p:nvSpPr>
        <p:spPr bwMode="auto">
          <a:xfrm>
            <a:off x="2636838" y="6445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2</a:t>
            </a:r>
          </a:p>
        </p:txBody>
      </p:sp>
      <p:sp>
        <p:nvSpPr>
          <p:cNvPr id="5128" name="Text Box 14"/>
          <p:cNvSpPr txBox="1">
            <a:spLocks noChangeArrowheads="1"/>
          </p:cNvSpPr>
          <p:nvPr/>
        </p:nvSpPr>
        <p:spPr bwMode="auto">
          <a:xfrm>
            <a:off x="2027238" y="6445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1</a:t>
            </a:r>
          </a:p>
        </p:txBody>
      </p:sp>
      <p:sp>
        <p:nvSpPr>
          <p:cNvPr id="5129" name="Textfeld 27"/>
          <p:cNvSpPr txBox="1">
            <a:spLocks noChangeArrowheads="1"/>
          </p:cNvSpPr>
          <p:nvPr/>
        </p:nvSpPr>
        <p:spPr bwMode="auto">
          <a:xfrm rot="16200000">
            <a:off x="1975064" y="325627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130" name="Textfeld 28"/>
          <p:cNvSpPr txBox="1">
            <a:spLocks noChangeArrowheads="1"/>
          </p:cNvSpPr>
          <p:nvPr/>
        </p:nvSpPr>
        <p:spPr bwMode="auto">
          <a:xfrm rot="16200000">
            <a:off x="3903876" y="325627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131" name="Rectangle 11"/>
          <p:cNvSpPr>
            <a:spLocks noChangeArrowheads="1"/>
          </p:cNvSpPr>
          <p:nvPr/>
        </p:nvSpPr>
        <p:spPr bwMode="auto">
          <a:xfrm>
            <a:off x="3787775" y="4300538"/>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32" name="Text Box 12"/>
          <p:cNvSpPr txBox="1">
            <a:spLocks noChangeArrowheads="1"/>
          </p:cNvSpPr>
          <p:nvPr/>
        </p:nvSpPr>
        <p:spPr bwMode="auto">
          <a:xfrm>
            <a:off x="3956050" y="644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4</a:t>
            </a:r>
          </a:p>
        </p:txBody>
      </p:sp>
      <p:sp>
        <p:nvSpPr>
          <p:cNvPr id="5133" name="Textfeld 28"/>
          <p:cNvSpPr txBox="1">
            <a:spLocks noChangeArrowheads="1"/>
          </p:cNvSpPr>
          <p:nvPr/>
        </p:nvSpPr>
        <p:spPr bwMode="auto">
          <a:xfrm rot="16200000">
            <a:off x="3278917" y="324066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134" name="Textfeld 28"/>
          <p:cNvSpPr txBox="1">
            <a:spLocks noChangeArrowheads="1"/>
          </p:cNvSpPr>
          <p:nvPr/>
        </p:nvSpPr>
        <p:spPr bwMode="auto">
          <a:xfrm rot="16200000">
            <a:off x="2620105" y="324592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xx</a:t>
            </a:r>
          </a:p>
        </p:txBody>
      </p:sp>
      <p:sp>
        <p:nvSpPr>
          <p:cNvPr id="5135" name="Textfeld 1"/>
          <p:cNvSpPr txBox="1">
            <a:spLocks noChangeArrowheads="1"/>
          </p:cNvSpPr>
          <p:nvPr/>
        </p:nvSpPr>
        <p:spPr bwMode="auto">
          <a:xfrm rot="16200000">
            <a:off x="1632503" y="5037415"/>
            <a:ext cx="1159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 Ampere</a:t>
            </a:r>
          </a:p>
        </p:txBody>
      </p:sp>
      <p:sp>
        <p:nvSpPr>
          <p:cNvPr id="5136" name="Textfeld 15"/>
          <p:cNvSpPr txBox="1">
            <a:spLocks noChangeArrowheads="1"/>
          </p:cNvSpPr>
          <p:nvPr/>
        </p:nvSpPr>
        <p:spPr bwMode="auto">
          <a:xfrm rot="16200000">
            <a:off x="2289728" y="5037415"/>
            <a:ext cx="1159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 Ampere</a:t>
            </a:r>
          </a:p>
        </p:txBody>
      </p:sp>
      <p:sp>
        <p:nvSpPr>
          <p:cNvPr id="5137" name="Textfeld 16"/>
          <p:cNvSpPr txBox="1">
            <a:spLocks noChangeArrowheads="1"/>
          </p:cNvSpPr>
          <p:nvPr/>
        </p:nvSpPr>
        <p:spPr bwMode="auto">
          <a:xfrm rot="-5400000">
            <a:off x="2893218" y="5037932"/>
            <a:ext cx="117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 Ampere</a:t>
            </a:r>
          </a:p>
        </p:txBody>
      </p:sp>
      <p:sp>
        <p:nvSpPr>
          <p:cNvPr id="5138" name="Textfeld 17"/>
          <p:cNvSpPr txBox="1">
            <a:spLocks noChangeArrowheads="1"/>
          </p:cNvSpPr>
          <p:nvPr/>
        </p:nvSpPr>
        <p:spPr bwMode="auto">
          <a:xfrm rot="-5400000">
            <a:off x="3524250" y="5037138"/>
            <a:ext cx="1173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dirty="0"/>
              <a:t>x Ampere</a:t>
            </a:r>
          </a:p>
        </p:txBody>
      </p:sp>
      <p:sp>
        <p:nvSpPr>
          <p:cNvPr id="5139" name="Textfeld 28"/>
          <p:cNvSpPr txBox="1">
            <a:spLocks noChangeArrowheads="1"/>
          </p:cNvSpPr>
          <p:nvPr/>
        </p:nvSpPr>
        <p:spPr bwMode="auto">
          <a:xfrm rot="16200000">
            <a:off x="4456907" y="3178115"/>
            <a:ext cx="154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Sound Modul</a:t>
            </a:r>
          </a:p>
        </p:txBody>
      </p:sp>
      <p:sp>
        <p:nvSpPr>
          <p:cNvPr id="5140" name="Rectangle 11"/>
          <p:cNvSpPr>
            <a:spLocks noChangeArrowheads="1"/>
          </p:cNvSpPr>
          <p:nvPr/>
        </p:nvSpPr>
        <p:spPr bwMode="auto">
          <a:xfrm>
            <a:off x="4905375" y="4314825"/>
            <a:ext cx="647700" cy="21240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141" name="Text Box 12"/>
          <p:cNvSpPr txBox="1">
            <a:spLocks noChangeArrowheads="1"/>
          </p:cNvSpPr>
          <p:nvPr/>
        </p:nvSpPr>
        <p:spPr bwMode="auto">
          <a:xfrm>
            <a:off x="5073650" y="64611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5</a:t>
            </a:r>
          </a:p>
        </p:txBody>
      </p:sp>
      <p:sp>
        <p:nvSpPr>
          <p:cNvPr id="5142" name="Textfeld 17"/>
          <p:cNvSpPr txBox="1">
            <a:spLocks noChangeArrowheads="1"/>
          </p:cNvSpPr>
          <p:nvPr/>
        </p:nvSpPr>
        <p:spPr bwMode="auto">
          <a:xfrm rot="-5400000">
            <a:off x="4545807" y="5052219"/>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7,5 Ampere</a:t>
            </a:r>
          </a:p>
        </p:txBody>
      </p:sp>
      <p:sp>
        <p:nvSpPr>
          <p:cNvPr id="5143" name="Textfeld 28"/>
          <p:cNvSpPr txBox="1">
            <a:spLocks noChangeArrowheads="1"/>
          </p:cNvSpPr>
          <p:nvPr/>
        </p:nvSpPr>
        <p:spPr bwMode="auto">
          <a:xfrm rot="-5400000">
            <a:off x="4833938" y="5159375"/>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de-DE"/>
              <a:t>Sicherung fliegend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47700"/>
            <a:ext cx="5364163" cy="702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669213"/>
            <a:ext cx="51339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9138"/>
            <a:ext cx="5348287" cy="827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684213"/>
            <a:ext cx="5846763" cy="792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70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508000"/>
            <a:ext cx="5676900" cy="843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8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600075"/>
            <a:ext cx="5626100" cy="836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Funktionen Soundmodul  für xx</a:t>
            </a:r>
          </a:p>
        </p:txBody>
      </p:sp>
      <p:pic>
        <p:nvPicPr>
          <p:cNvPr id="890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715963"/>
            <a:ext cx="5818187" cy="745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Lichterführung für xx</a:t>
            </a:r>
          </a:p>
        </p:txBody>
      </p:sp>
      <p:graphicFrame>
        <p:nvGraphicFramePr>
          <p:cNvPr id="4" name="Tabelle 3"/>
          <p:cNvGraphicFramePr>
            <a:graphicFrameLocks noGrp="1"/>
          </p:cNvGraphicFramePr>
          <p:nvPr/>
        </p:nvGraphicFramePr>
        <p:xfrm>
          <a:off x="115888" y="1223963"/>
          <a:ext cx="6626226" cy="6834188"/>
        </p:xfrm>
        <a:graphic>
          <a:graphicData uri="http://schemas.openxmlformats.org/drawingml/2006/table">
            <a:tbl>
              <a:tblPr/>
              <a:tblGrid>
                <a:gridCol w="2208742">
                  <a:extLst>
                    <a:ext uri="{9D8B030D-6E8A-4147-A177-3AD203B41FA5}">
                      <a16:colId xmlns:a16="http://schemas.microsoft.com/office/drawing/2014/main" xmlns="" val="20000"/>
                    </a:ext>
                  </a:extLst>
                </a:gridCol>
                <a:gridCol w="2208742">
                  <a:extLst>
                    <a:ext uri="{9D8B030D-6E8A-4147-A177-3AD203B41FA5}">
                      <a16:colId xmlns:a16="http://schemas.microsoft.com/office/drawing/2014/main" xmlns="" val="20001"/>
                    </a:ext>
                  </a:extLst>
                </a:gridCol>
                <a:gridCol w="2208742">
                  <a:extLst>
                    <a:ext uri="{9D8B030D-6E8A-4147-A177-3AD203B41FA5}">
                      <a16:colId xmlns:a16="http://schemas.microsoft.com/office/drawing/2014/main" xmlns="" val="20002"/>
                    </a:ext>
                  </a:extLst>
                </a:gridCol>
              </a:tblGrid>
              <a:tr h="1021742">
                <a:tc gridSpan="3">
                  <a:txBody>
                    <a:bodyPr/>
                    <a:lstStyle/>
                    <a:p>
                      <a:pPr algn="ctr"/>
                      <a:r>
                        <a:rPr lang="de-CH" sz="1100" b="1" dirty="0"/>
                        <a:t>Allgemeine Lichterführung von Maschinenfahrzeugen</a:t>
                      </a:r>
                      <a:endParaRPr lang="de-CH" sz="1100" dirty="0"/>
                    </a:p>
                  </a:txBody>
                  <a:tcPr marL="55371" marR="55371" marT="27678" marB="27678" anchor="ctr">
                    <a:lnL>
                      <a:noFill/>
                    </a:lnL>
                    <a:lnR>
                      <a:noFill/>
                    </a:lnR>
                    <a:lnT>
                      <a:noFill/>
                    </a:lnT>
                    <a:lnB>
                      <a:noFill/>
                    </a:lnB>
                    <a:solidFill>
                      <a:srgbClr val="FF9966"/>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xmlns="" val="10000"/>
                  </a:ext>
                </a:extLst>
              </a:tr>
              <a:tr h="1882125">
                <a:tc>
                  <a:txBody>
                    <a:bodyPr/>
                    <a:lstStyle/>
                    <a:p>
                      <a:r>
                        <a:rPr lang="de-CH" sz="1100"/>
                        <a:t>Maschinenfahrzeug in Fahrt, länger als 50 m</a:t>
                      </a:r>
                    </a:p>
                  </a:txBody>
                  <a:tcPr marL="55371" marR="55371" marT="27678" marB="27678" anchor="ctr">
                    <a:lnL>
                      <a:noFill/>
                    </a:lnL>
                    <a:lnR>
                      <a:noFill/>
                    </a:lnR>
                    <a:lnT>
                      <a:noFill/>
                    </a:lnT>
                    <a:lnB>
                      <a:noFill/>
                    </a:lnB>
                  </a:tcPr>
                </a:tc>
                <a:tc>
                  <a:txBody>
                    <a:bodyPr/>
                    <a:lstStyle/>
                    <a:p>
                      <a:endParaRPr lang="de-CH" sz="1100"/>
                    </a:p>
                  </a:txBody>
                  <a:tcPr marL="55371" marR="55371" marT="27678" marB="27678" anchor="ctr">
                    <a:lnL>
                      <a:noFill/>
                    </a:lnL>
                    <a:lnR>
                      <a:noFill/>
                    </a:lnR>
                    <a:lnT>
                      <a:noFill/>
                    </a:lnT>
                    <a:lnB>
                      <a:noFill/>
                    </a:lnB>
                  </a:tcPr>
                </a:tc>
                <a:tc>
                  <a:txBody>
                    <a:bodyPr/>
                    <a:lstStyle/>
                    <a:p>
                      <a:r>
                        <a:rPr lang="de-CH" sz="1100"/>
                        <a:t>[23] Allgemeine Regel für Maschinenfahrzeuge: ein Topplicht vorn, ein zweites Topplicht (achterlicher und höher als das erste), Seitenlichter, ein Hecklicht</a:t>
                      </a:r>
                    </a:p>
                  </a:txBody>
                  <a:tcPr marL="55371" marR="55371" marT="27678" marB="27678" anchor="ctr">
                    <a:lnL>
                      <a:noFill/>
                    </a:lnL>
                    <a:lnR>
                      <a:noFill/>
                    </a:lnR>
                    <a:lnT>
                      <a:noFill/>
                    </a:lnT>
                    <a:lnB>
                      <a:noFill/>
                    </a:lnB>
                  </a:tcPr>
                </a:tc>
                <a:extLst>
                  <a:ext uri="{0D108BD9-81ED-4DB2-BD59-A6C34878D82A}">
                    <a16:rowId xmlns:a16="http://schemas.microsoft.com/office/drawing/2014/main" xmlns="" val="10001"/>
                  </a:ext>
                </a:extLst>
              </a:tr>
              <a:tr h="1051776">
                <a:tc>
                  <a:txBody>
                    <a:bodyPr/>
                    <a:lstStyle/>
                    <a:p>
                      <a:r>
                        <a:rPr lang="de-CH" sz="1100"/>
                        <a:t>Maschinenfahrzeug in Fahrt, kürzer als 50 m</a:t>
                      </a:r>
                    </a:p>
                  </a:txBody>
                  <a:tcPr marL="55371" marR="55371" marT="27678" marB="27678" anchor="ctr">
                    <a:lnL>
                      <a:noFill/>
                    </a:lnL>
                    <a:lnR>
                      <a:noFill/>
                    </a:lnR>
                    <a:lnT>
                      <a:noFill/>
                    </a:lnT>
                    <a:lnB>
                      <a:noFill/>
                    </a:lnB>
                  </a:tcPr>
                </a:tc>
                <a:tc>
                  <a:txBody>
                    <a:bodyPr/>
                    <a:lstStyle/>
                    <a:p>
                      <a:endParaRPr lang="de-CH" sz="1100"/>
                    </a:p>
                  </a:txBody>
                  <a:tcPr marL="55371" marR="55371" marT="27678" marB="27678" anchor="ctr">
                    <a:lnL>
                      <a:noFill/>
                    </a:lnL>
                    <a:lnR>
                      <a:noFill/>
                    </a:lnR>
                    <a:lnT>
                      <a:noFill/>
                    </a:lnT>
                    <a:lnB>
                      <a:noFill/>
                    </a:lnB>
                  </a:tcPr>
                </a:tc>
                <a:tc>
                  <a:txBody>
                    <a:bodyPr/>
                    <a:lstStyle/>
                    <a:p>
                      <a:r>
                        <a:rPr lang="de-CH" sz="1100"/>
                        <a:t>[23aII] Unter fünfzig Metern Länge kann auf das achtere Topplicht verzichtet werden.</a:t>
                      </a:r>
                    </a:p>
                  </a:txBody>
                  <a:tcPr marL="55371" marR="55371" marT="27678" marB="27678" anchor="ctr">
                    <a:lnL>
                      <a:noFill/>
                    </a:lnL>
                    <a:lnR>
                      <a:noFill/>
                    </a:lnR>
                    <a:lnT>
                      <a:noFill/>
                    </a:lnT>
                    <a:lnB>
                      <a:noFill/>
                    </a:lnB>
                  </a:tcPr>
                </a:tc>
                <a:extLst>
                  <a:ext uri="{0D108BD9-81ED-4DB2-BD59-A6C34878D82A}">
                    <a16:rowId xmlns:a16="http://schemas.microsoft.com/office/drawing/2014/main" xmlns="" val="10002"/>
                  </a:ext>
                </a:extLst>
              </a:tr>
              <a:tr h="2878545">
                <a:tc>
                  <a:txBody>
                    <a:bodyPr/>
                    <a:lstStyle/>
                    <a:p>
                      <a:r>
                        <a:rPr lang="de-CH" sz="1100"/>
                        <a:t>Maschinenfahrzeug in Fahrt, kürzer als 20 m</a:t>
                      </a:r>
                    </a:p>
                  </a:txBody>
                  <a:tcPr marL="55371" marR="55371" marT="27678" marB="27678" anchor="ctr">
                    <a:lnL>
                      <a:noFill/>
                    </a:lnL>
                    <a:lnR>
                      <a:noFill/>
                    </a:lnR>
                    <a:lnT>
                      <a:noFill/>
                    </a:lnT>
                    <a:lnB>
                      <a:noFill/>
                    </a:lnB>
                  </a:tcPr>
                </a:tc>
                <a:tc>
                  <a:txBody>
                    <a:bodyPr/>
                    <a:lstStyle/>
                    <a:p>
                      <a:endParaRPr lang="de-CH" sz="1100"/>
                    </a:p>
                  </a:txBody>
                  <a:tcPr marL="55371" marR="55371" marT="27678" marB="27678" anchor="ctr">
                    <a:lnL>
                      <a:noFill/>
                    </a:lnL>
                    <a:lnR>
                      <a:noFill/>
                    </a:lnR>
                    <a:lnT>
                      <a:noFill/>
                    </a:lnT>
                    <a:lnB>
                      <a:noFill/>
                    </a:lnB>
                  </a:tcPr>
                </a:tc>
                <a:tc>
                  <a:txBody>
                    <a:bodyPr/>
                    <a:lstStyle/>
                    <a:p>
                      <a:r>
                        <a:rPr lang="de-CH" sz="1100" dirty="0"/>
                        <a:t>[21b] Ist das Schiff weniger als 20 m lang, dürfen die Seitenlichter in einer Zweifarbenlaterne über der Längsachse geführt werden.</a:t>
                      </a:r>
                      <a:br>
                        <a:rPr lang="de-CH" sz="1100" dirty="0"/>
                      </a:br>
                      <a:r>
                        <a:rPr lang="de-CH" sz="1100" dirty="0"/>
                        <a:t>[23dI] Ist das Schiff weniger als 12 m lang, dürfen Topplicht und Hecklicht in einem Rundumlicht zusammengefasst sein.</a:t>
                      </a:r>
                    </a:p>
                  </a:txBody>
                  <a:tcPr marL="55371" marR="55371" marT="27678" marB="27678" anchor="ctr">
                    <a:lnL>
                      <a:noFill/>
                    </a:lnL>
                    <a:lnR>
                      <a:noFill/>
                    </a:lnR>
                    <a:lnT>
                      <a:noFill/>
                    </a:lnT>
                    <a:lnB>
                      <a:noFill/>
                    </a:lnB>
                  </a:tcPr>
                </a:tc>
                <a:extLst>
                  <a:ext uri="{0D108BD9-81ED-4DB2-BD59-A6C34878D82A}">
                    <a16:rowId xmlns:a16="http://schemas.microsoft.com/office/drawing/2014/main" xmlns="" val="10003"/>
                  </a:ext>
                </a:extLst>
              </a:tr>
            </a:tbl>
          </a:graphicData>
        </a:graphic>
      </p:graphicFrame>
      <p:pic>
        <p:nvPicPr>
          <p:cNvPr id="46094" name="Picture 1" descr="Nr Rule23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41141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2" descr="Nr Rule23aPDV-U-u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403225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3" descr="Nr Rule23c-PDV-u12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579596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49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Lichterführung für xx</a:t>
            </a:r>
          </a:p>
        </p:txBody>
      </p:sp>
      <p:graphicFrame>
        <p:nvGraphicFramePr>
          <p:cNvPr id="2" name="Tabelle 1"/>
          <p:cNvGraphicFramePr>
            <a:graphicFrameLocks noGrp="1"/>
          </p:cNvGraphicFramePr>
          <p:nvPr/>
        </p:nvGraphicFramePr>
        <p:xfrm>
          <a:off x="188913" y="1476375"/>
          <a:ext cx="6480174" cy="6034088"/>
        </p:xfrm>
        <a:graphic>
          <a:graphicData uri="http://schemas.openxmlformats.org/drawingml/2006/table">
            <a:tbl>
              <a:tblPr/>
              <a:tblGrid>
                <a:gridCol w="2160058">
                  <a:extLst>
                    <a:ext uri="{9D8B030D-6E8A-4147-A177-3AD203B41FA5}">
                      <a16:colId xmlns:a16="http://schemas.microsoft.com/office/drawing/2014/main" xmlns="" val="20000"/>
                    </a:ext>
                  </a:extLst>
                </a:gridCol>
                <a:gridCol w="2160058">
                  <a:extLst>
                    <a:ext uri="{9D8B030D-6E8A-4147-A177-3AD203B41FA5}">
                      <a16:colId xmlns:a16="http://schemas.microsoft.com/office/drawing/2014/main" xmlns="" val="20001"/>
                    </a:ext>
                  </a:extLst>
                </a:gridCol>
                <a:gridCol w="2160058">
                  <a:extLst>
                    <a:ext uri="{9D8B030D-6E8A-4147-A177-3AD203B41FA5}">
                      <a16:colId xmlns:a16="http://schemas.microsoft.com/office/drawing/2014/main" xmlns="" val="20002"/>
                    </a:ext>
                  </a:extLst>
                </a:gridCol>
              </a:tblGrid>
              <a:tr h="206294">
                <a:tc gridSpan="3">
                  <a:txBody>
                    <a:bodyPr/>
                    <a:lstStyle/>
                    <a:p>
                      <a:pPr algn="ctr"/>
                      <a:r>
                        <a:rPr lang="de-CH" sz="1000" b="1"/>
                        <a:t>Schleppzüge</a:t>
                      </a:r>
                      <a:endParaRPr lang="de-CH" sz="1000"/>
                    </a:p>
                  </a:txBody>
                  <a:tcPr marL="51569" marR="51569" marT="25787" marB="25787" anchor="ctr">
                    <a:lnL>
                      <a:noFill/>
                    </a:lnL>
                    <a:lnR>
                      <a:noFill/>
                    </a:lnR>
                    <a:lnT>
                      <a:noFill/>
                    </a:lnT>
                    <a:lnB>
                      <a:noFill/>
                    </a:lnB>
                    <a:solidFill>
                      <a:srgbClr val="FF9966"/>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xmlns="" val="10000"/>
                  </a:ext>
                </a:extLst>
              </a:tr>
              <a:tr h="3610138">
                <a:tc>
                  <a:txBody>
                    <a:bodyPr/>
                    <a:lstStyle/>
                    <a:p>
                      <a:r>
                        <a:rPr lang="de-CH" sz="1000"/>
                        <a:t>Schleppfahrzeuge</a:t>
                      </a:r>
                    </a:p>
                  </a:txBody>
                  <a:tcPr marL="51569" marR="51569" marT="25787" marB="25787" anchor="ctr">
                    <a:lnL>
                      <a:noFill/>
                    </a:lnL>
                    <a:lnR>
                      <a:noFill/>
                    </a:lnR>
                    <a:lnT>
                      <a:noFill/>
                    </a:lnT>
                    <a:lnB>
                      <a:noFill/>
                    </a:lnB>
                  </a:tcPr>
                </a:tc>
                <a:tc>
                  <a:txBody>
                    <a:bodyPr/>
                    <a:lstStyle/>
                    <a:p>
                      <a:r>
                        <a:rPr lang="de-CH" sz="1000"/>
                        <a:t/>
                      </a:r>
                      <a:br>
                        <a:rPr lang="de-CH" sz="1000"/>
                      </a:br>
                      <a:endParaRPr lang="de-CH" sz="1000"/>
                    </a:p>
                  </a:txBody>
                  <a:tcPr marL="51569" marR="51569" marT="25787" marB="25787" anchor="ctr">
                    <a:lnL>
                      <a:noFill/>
                    </a:lnL>
                    <a:lnR>
                      <a:noFill/>
                    </a:lnR>
                    <a:lnT>
                      <a:noFill/>
                    </a:lnT>
                    <a:lnB>
                      <a:noFill/>
                    </a:lnB>
                  </a:tcPr>
                </a:tc>
                <a:tc>
                  <a:txBody>
                    <a:bodyPr/>
                    <a:lstStyle/>
                    <a:p>
                      <a:r>
                        <a:rPr lang="de-CH" sz="1000"/>
                        <a:t>[24a] Schleppfahrzeuge führen zusätzlich zu den normalen Positionslichtern zwei Topplichter senkrecht übereinander und ein Schlepplicht über dem Hecklicht. Wenn der Schleppzug vom Heck des Schleppers bis zum Ende des Anhangs länger als 200 m ist, werden drei Topplichter senkrecht übereinander und ein gut sichtbarer Rhombus geführt.</a:t>
                      </a:r>
                    </a:p>
                  </a:txBody>
                  <a:tcPr marL="51569" marR="51569" marT="25787" marB="25787" anchor="ctr">
                    <a:lnL>
                      <a:noFill/>
                    </a:lnL>
                    <a:lnR>
                      <a:noFill/>
                    </a:lnR>
                    <a:lnT>
                      <a:noFill/>
                    </a:lnT>
                    <a:lnB>
                      <a:noFill/>
                    </a:lnB>
                  </a:tcPr>
                </a:tc>
                <a:extLst>
                  <a:ext uri="{0D108BD9-81ED-4DB2-BD59-A6C34878D82A}">
                    <a16:rowId xmlns:a16="http://schemas.microsoft.com/office/drawing/2014/main" xmlns="" val="10001"/>
                  </a:ext>
                </a:extLst>
              </a:tr>
              <a:tr h="2217656">
                <a:tc>
                  <a:txBody>
                    <a:bodyPr/>
                    <a:lstStyle/>
                    <a:p>
                      <a:r>
                        <a:rPr lang="de-CH" sz="1000"/>
                        <a:t>Geschleppte Fahrzeuge</a:t>
                      </a:r>
                    </a:p>
                  </a:txBody>
                  <a:tcPr marL="51569" marR="51569" marT="25787" marB="25787" anchor="ctr">
                    <a:lnL>
                      <a:noFill/>
                    </a:lnL>
                    <a:lnR>
                      <a:noFill/>
                    </a:lnR>
                    <a:lnT>
                      <a:noFill/>
                    </a:lnT>
                    <a:lnB>
                      <a:noFill/>
                    </a:lnB>
                  </a:tcPr>
                </a:tc>
                <a:tc>
                  <a:txBody>
                    <a:bodyPr/>
                    <a:lstStyle/>
                    <a:p>
                      <a:r>
                        <a:rPr lang="de-CH" sz="1000"/>
                        <a:t/>
                      </a:r>
                      <a:br>
                        <a:rPr lang="de-CH" sz="1000"/>
                      </a:br>
                      <a:endParaRPr lang="de-CH" sz="1000"/>
                    </a:p>
                  </a:txBody>
                  <a:tcPr marL="51569" marR="51569" marT="25787" marB="25787" anchor="ctr">
                    <a:lnL>
                      <a:noFill/>
                    </a:lnL>
                    <a:lnR>
                      <a:noFill/>
                    </a:lnR>
                    <a:lnT>
                      <a:noFill/>
                    </a:lnT>
                    <a:lnB>
                      <a:noFill/>
                    </a:lnB>
                  </a:tcPr>
                </a:tc>
                <a:tc>
                  <a:txBody>
                    <a:bodyPr/>
                    <a:lstStyle/>
                    <a:p>
                      <a:r>
                        <a:rPr lang="de-CH" sz="1000" dirty="0"/>
                        <a:t>[24e] Das geschleppte Fahrzeug oder Gerät führt Seiten- und Hecklichter, aber kein Topplicht. Wenn der Schleppzug länger als 200 m ist, muss zusätzlich ein Rhombus gezeigt werden.</a:t>
                      </a:r>
                    </a:p>
                  </a:txBody>
                  <a:tcPr marL="51569" marR="51569" marT="25787" marB="25787" anchor="ctr">
                    <a:lnL>
                      <a:noFill/>
                    </a:lnL>
                    <a:lnR>
                      <a:noFill/>
                    </a:lnR>
                    <a:lnT>
                      <a:noFill/>
                    </a:lnT>
                    <a:lnB>
                      <a:noFill/>
                    </a:lnB>
                  </a:tcPr>
                </a:tc>
                <a:extLst>
                  <a:ext uri="{0D108BD9-81ED-4DB2-BD59-A6C34878D82A}">
                    <a16:rowId xmlns:a16="http://schemas.microsoft.com/office/drawing/2014/main" xmlns="" val="10002"/>
                  </a:ext>
                </a:extLst>
              </a:tr>
            </a:tbl>
          </a:graphicData>
        </a:graphic>
      </p:graphicFrame>
      <p:pic>
        <p:nvPicPr>
          <p:cNvPr id="47115" name="Picture 3" descr="Nr Rule24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1717675"/>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4" descr="Nr Rule24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33851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5" descr="Nr Rule24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03078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6" descr="Nr Rule24e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74846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6824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69888" y="0"/>
            <a:ext cx="6119812" cy="30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Lichterführung für xx</a:t>
            </a:r>
          </a:p>
        </p:txBody>
      </p:sp>
      <p:graphicFrame>
        <p:nvGraphicFramePr>
          <p:cNvPr id="2" name="Tabelle 1"/>
          <p:cNvGraphicFramePr>
            <a:graphicFrameLocks noGrp="1"/>
          </p:cNvGraphicFramePr>
          <p:nvPr/>
        </p:nvGraphicFramePr>
        <p:xfrm>
          <a:off x="44450" y="358775"/>
          <a:ext cx="6705600" cy="8753474"/>
        </p:xfrm>
        <a:graphic>
          <a:graphicData uri="http://schemas.openxmlformats.org/drawingml/2006/table">
            <a:tbl>
              <a:tblPr/>
              <a:tblGrid>
                <a:gridCol w="2088058">
                  <a:extLst>
                    <a:ext uri="{9D8B030D-6E8A-4147-A177-3AD203B41FA5}">
                      <a16:colId xmlns:a16="http://schemas.microsoft.com/office/drawing/2014/main" xmlns="" val="20000"/>
                    </a:ext>
                  </a:extLst>
                </a:gridCol>
                <a:gridCol w="1944054">
                  <a:extLst>
                    <a:ext uri="{9D8B030D-6E8A-4147-A177-3AD203B41FA5}">
                      <a16:colId xmlns:a16="http://schemas.microsoft.com/office/drawing/2014/main" xmlns="" val="20001"/>
                    </a:ext>
                  </a:extLst>
                </a:gridCol>
                <a:gridCol w="2673488">
                  <a:extLst>
                    <a:ext uri="{9D8B030D-6E8A-4147-A177-3AD203B41FA5}">
                      <a16:colId xmlns:a16="http://schemas.microsoft.com/office/drawing/2014/main" xmlns="" val="20002"/>
                    </a:ext>
                  </a:extLst>
                </a:gridCol>
              </a:tblGrid>
              <a:tr h="196558">
                <a:tc gridSpan="3">
                  <a:txBody>
                    <a:bodyPr/>
                    <a:lstStyle/>
                    <a:p>
                      <a:pPr algn="ctr"/>
                      <a:r>
                        <a:rPr lang="de-CH" sz="1200" b="1" dirty="0"/>
                        <a:t>Lichter zur </a:t>
                      </a:r>
                      <a:r>
                        <a:rPr lang="de-CH" sz="1200" b="1" dirty="0" err="1"/>
                        <a:t>Signalisation</a:t>
                      </a:r>
                      <a:r>
                        <a:rPr lang="de-CH" sz="1200" b="1" dirty="0"/>
                        <a:t> von Manövrierbehinderungen</a:t>
                      </a:r>
                      <a:endParaRPr lang="de-CH" sz="1200" dirty="0"/>
                    </a:p>
                  </a:txBody>
                  <a:tcPr marL="13651" marR="13651" marT="6827" marB="6827" anchor="ctr">
                    <a:lnL>
                      <a:noFill/>
                    </a:lnL>
                    <a:lnR>
                      <a:noFill/>
                    </a:lnR>
                    <a:lnT>
                      <a:noFill/>
                    </a:lnT>
                    <a:lnB>
                      <a:noFill/>
                    </a:lnB>
                    <a:solidFill>
                      <a:srgbClr val="FF9966"/>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xmlns="" val="10000"/>
                  </a:ext>
                </a:extLst>
              </a:tr>
              <a:tr h="2025603">
                <a:tc>
                  <a:txBody>
                    <a:bodyPr/>
                    <a:lstStyle/>
                    <a:p>
                      <a:r>
                        <a:rPr lang="de-CH" sz="1200" dirty="0"/>
                        <a:t>Manövrierunfähiges Fahrzeug</a:t>
                      </a:r>
                    </a:p>
                  </a:txBody>
                  <a:tcPr marL="13651" marR="13651" marT="6827" marB="6827" anchor="ctr">
                    <a:lnL>
                      <a:noFill/>
                    </a:lnL>
                    <a:lnR>
                      <a:noFill/>
                    </a:lnR>
                    <a:lnT>
                      <a:noFill/>
                    </a:lnT>
                    <a:lnB>
                      <a:noFill/>
                    </a:lnB>
                  </a:tcPr>
                </a:tc>
                <a:tc>
                  <a:txBody>
                    <a:bodyPr/>
                    <a:lstStyle/>
                    <a:p>
                      <a:r>
                        <a:rPr lang="de-CH" sz="1200" dirty="0"/>
                        <a:t/>
                      </a:r>
                      <a:br>
                        <a:rPr lang="de-CH" sz="1200" dirty="0"/>
                      </a:br>
                      <a:endParaRPr lang="de-CH" sz="1200" dirty="0"/>
                    </a:p>
                  </a:txBody>
                  <a:tcPr marL="13651" marR="13651" marT="6827" marB="6827" anchor="ctr">
                    <a:lnL>
                      <a:noFill/>
                    </a:lnL>
                    <a:lnR>
                      <a:noFill/>
                    </a:lnR>
                    <a:lnT>
                      <a:noFill/>
                    </a:lnT>
                    <a:lnB>
                      <a:noFill/>
                    </a:lnB>
                  </a:tcPr>
                </a:tc>
                <a:tc>
                  <a:txBody>
                    <a:bodyPr/>
                    <a:lstStyle/>
                    <a:p>
                      <a:r>
                        <a:rPr lang="de-CH" sz="1200" dirty="0"/>
                        <a:t>[27a] Zwei rote Lichter übereinander. Seitenlichter und Hecklicht (aber kein Topplicht) nur, wenn das Fahrzeug Fahrt durchs Wasser macht, also nicht treibt. Andere Schiffe müssen manövrierunfähigen Schiffen ausweichen. Am Tag führen manövrierunfähige Fahrzeuge zwei Bälle übereinander. Das Anzeigen von Manövrierunfähigkeit ist kein Notsignal.</a:t>
                      </a:r>
                    </a:p>
                    <a:p>
                      <a:endParaRPr lang="de-CH" sz="1200" dirty="0"/>
                    </a:p>
                  </a:txBody>
                  <a:tcPr marL="13651" marR="13651" marT="6827" marB="6827" anchor="ctr">
                    <a:lnL>
                      <a:noFill/>
                    </a:lnL>
                    <a:lnR>
                      <a:noFill/>
                    </a:lnR>
                    <a:lnT>
                      <a:noFill/>
                    </a:lnT>
                    <a:lnB>
                      <a:noFill/>
                    </a:lnB>
                  </a:tcPr>
                </a:tc>
                <a:extLst>
                  <a:ext uri="{0D108BD9-81ED-4DB2-BD59-A6C34878D82A}">
                    <a16:rowId xmlns:a16="http://schemas.microsoft.com/office/drawing/2014/main" xmlns="" val="10001"/>
                  </a:ext>
                </a:extLst>
              </a:tr>
              <a:tr h="2757222">
                <a:tc>
                  <a:txBody>
                    <a:bodyPr/>
                    <a:lstStyle/>
                    <a:p>
                      <a:r>
                        <a:rPr lang="de-CH" sz="1200" dirty="0"/>
                        <a:t>Manövrierbehindertes Fahrzeug, ein „Fahrzeug, das durch die Art seines Einsatzes behindert ist, so zu manövrieren, wie es diese Regeln vorschreiben, und daher einem anderen Fahrzeug nicht ausweichen kann“ (außer Minenräumer)</a:t>
                      </a:r>
                    </a:p>
                  </a:txBody>
                  <a:tcPr marL="13651" marR="13651" marT="6827" marB="6827" anchor="ctr">
                    <a:lnL>
                      <a:noFill/>
                    </a:lnL>
                    <a:lnR>
                      <a:noFill/>
                    </a:lnR>
                    <a:lnT>
                      <a:noFill/>
                    </a:lnT>
                    <a:lnB>
                      <a:noFill/>
                    </a:lnB>
                  </a:tcPr>
                </a:tc>
                <a:tc>
                  <a:txBody>
                    <a:bodyPr/>
                    <a:lstStyle/>
                    <a:p>
                      <a:endParaRPr lang="de-CH" sz="1200" dirty="0"/>
                    </a:p>
                  </a:txBody>
                  <a:tcPr marL="13651" marR="13651" marT="6827" marB="6827" anchor="ctr">
                    <a:lnL>
                      <a:noFill/>
                    </a:lnL>
                    <a:lnR>
                      <a:noFill/>
                    </a:lnR>
                    <a:lnT>
                      <a:noFill/>
                    </a:lnT>
                    <a:lnB>
                      <a:noFill/>
                    </a:lnB>
                  </a:tcPr>
                </a:tc>
                <a:tc>
                  <a:txBody>
                    <a:bodyPr/>
                    <a:lstStyle/>
                    <a:p>
                      <a:r>
                        <a:rPr lang="de-CH" sz="1200" dirty="0"/>
                        <a:t>[27b] Drei Rundumlichter (rot – weiß – rot übereinander), wenn Fahrt durchs Wasser gemacht wird auch die üblichen Lichter (Seiten- und Topplichter). Am Tag: Ein Ball über einem Rhombus, darunter ein Ball. Diese Signale können etwa gesetzt werden, wenn sich ein großes Schiff in engem Fahrwasser bewegt und es dadurch in seiner </a:t>
                      </a:r>
                    </a:p>
                    <a:p>
                      <a:r>
                        <a:rPr lang="de-CH" sz="1200" dirty="0"/>
                        <a:t>Navigationsfähigkeit und seiner Fähigkeit, den Ausweichregeln nachzukommen, beeinträchtigt ist. Andere Schiffe weichen aus.</a:t>
                      </a:r>
                    </a:p>
                    <a:p>
                      <a:endParaRPr lang="de-CH" sz="1200" dirty="0"/>
                    </a:p>
                  </a:txBody>
                  <a:tcPr marL="13651" marR="13651" marT="6827" marB="6827" anchor="ctr">
                    <a:lnL>
                      <a:noFill/>
                    </a:lnL>
                    <a:lnR>
                      <a:noFill/>
                    </a:lnR>
                    <a:lnT>
                      <a:noFill/>
                    </a:lnT>
                    <a:lnB>
                      <a:noFill/>
                    </a:lnB>
                  </a:tcPr>
                </a:tc>
                <a:extLst>
                  <a:ext uri="{0D108BD9-81ED-4DB2-BD59-A6C34878D82A}">
                    <a16:rowId xmlns:a16="http://schemas.microsoft.com/office/drawing/2014/main" xmlns="" val="10002"/>
                  </a:ext>
                </a:extLst>
              </a:tr>
              <a:tr h="928176">
                <a:tc>
                  <a:txBody>
                    <a:bodyPr/>
                    <a:lstStyle/>
                    <a:p>
                      <a:r>
                        <a:rPr lang="de-CH" sz="1200" dirty="0"/>
                        <a:t>Manövrierbehindertes Fahrzeug, das baggert oder Unterwasserarbeiten durchführt</a:t>
                      </a:r>
                    </a:p>
                  </a:txBody>
                  <a:tcPr marL="13651" marR="13651" marT="6827" marB="6827" anchor="ctr">
                    <a:lnL>
                      <a:noFill/>
                    </a:lnL>
                    <a:lnR>
                      <a:noFill/>
                    </a:lnR>
                    <a:lnT>
                      <a:noFill/>
                    </a:lnT>
                    <a:lnB>
                      <a:noFill/>
                    </a:lnB>
                  </a:tcPr>
                </a:tc>
                <a:tc>
                  <a:txBody>
                    <a:bodyPr/>
                    <a:lstStyle/>
                    <a:p>
                      <a:endParaRPr lang="de-CH" sz="1200"/>
                    </a:p>
                  </a:txBody>
                  <a:tcPr marL="13651" marR="13651" marT="6827" marB="6827" anchor="ctr">
                    <a:lnL>
                      <a:noFill/>
                    </a:lnL>
                    <a:lnR>
                      <a:noFill/>
                    </a:lnR>
                    <a:lnT>
                      <a:noFill/>
                    </a:lnT>
                    <a:lnB>
                      <a:noFill/>
                    </a:lnB>
                  </a:tcPr>
                </a:tc>
                <a:tc>
                  <a:txBody>
                    <a:bodyPr/>
                    <a:lstStyle/>
                    <a:p>
                      <a:r>
                        <a:rPr lang="de-CH" sz="1200" dirty="0"/>
                        <a:t>[27d] Je zwei zusätzliche rote und grüne Lichter in der Breite des Geräts, im Mast rot-weiß-rot übereinander.</a:t>
                      </a:r>
                    </a:p>
                    <a:p>
                      <a:endParaRPr lang="de-CH" sz="1200" dirty="0"/>
                    </a:p>
                    <a:p>
                      <a:endParaRPr lang="de-CH" sz="1200" dirty="0"/>
                    </a:p>
                  </a:txBody>
                  <a:tcPr marL="13651" marR="13651" marT="6827" marB="6827" anchor="ctr">
                    <a:lnL>
                      <a:noFill/>
                    </a:lnL>
                    <a:lnR>
                      <a:noFill/>
                    </a:lnR>
                    <a:lnT>
                      <a:noFill/>
                    </a:lnT>
                    <a:lnB>
                      <a:noFill/>
                    </a:lnB>
                  </a:tcPr>
                </a:tc>
                <a:extLst>
                  <a:ext uri="{0D108BD9-81ED-4DB2-BD59-A6C34878D82A}">
                    <a16:rowId xmlns:a16="http://schemas.microsoft.com/office/drawing/2014/main" xmlns="" val="10003"/>
                  </a:ext>
                </a:extLst>
              </a:tr>
              <a:tr h="928176">
                <a:tc>
                  <a:txBody>
                    <a:bodyPr/>
                    <a:lstStyle/>
                    <a:p>
                      <a:r>
                        <a:rPr lang="de-CH" sz="1200"/>
                        <a:t>Taucharbeiten ausführendes Fahrzeug, das nicht alle vorgeschriebenen Lichter führen kann</a:t>
                      </a:r>
                    </a:p>
                  </a:txBody>
                  <a:tcPr marL="13651" marR="13651" marT="6827" marB="6827" anchor="ctr">
                    <a:lnL>
                      <a:noFill/>
                    </a:lnL>
                    <a:lnR>
                      <a:noFill/>
                    </a:lnR>
                    <a:lnT>
                      <a:noFill/>
                    </a:lnT>
                    <a:lnB>
                      <a:noFill/>
                    </a:lnB>
                  </a:tcPr>
                </a:tc>
                <a:tc>
                  <a:txBody>
                    <a:bodyPr/>
                    <a:lstStyle/>
                    <a:p>
                      <a:r>
                        <a:rPr lang="de-CH" sz="1200" dirty="0"/>
                        <a:t/>
                      </a:r>
                      <a:br>
                        <a:rPr lang="de-CH" sz="1200" dirty="0"/>
                      </a:br>
                      <a:endParaRPr lang="de-CH" sz="1200" dirty="0"/>
                    </a:p>
                  </a:txBody>
                  <a:tcPr marL="13651" marR="13651" marT="6827" marB="6827" anchor="ctr">
                    <a:lnL>
                      <a:noFill/>
                    </a:lnL>
                    <a:lnR>
                      <a:noFill/>
                    </a:lnR>
                    <a:lnT>
                      <a:noFill/>
                    </a:lnT>
                    <a:lnB>
                      <a:noFill/>
                    </a:lnB>
                  </a:tcPr>
                </a:tc>
                <a:tc>
                  <a:txBody>
                    <a:bodyPr/>
                    <a:lstStyle/>
                    <a:p>
                      <a:r>
                        <a:rPr lang="de-CH" sz="1200" dirty="0"/>
                        <a:t>[27e] Am Tag: Buchstabe „A“ des internationalen </a:t>
                      </a:r>
                      <a:r>
                        <a:rPr lang="de-CH" sz="1200" dirty="0">
                          <a:hlinkClick r:id="rId2" tooltip="Flaggenalphabet"/>
                        </a:rPr>
                        <a:t>Flaggenalphabets</a:t>
                      </a:r>
                      <a:r>
                        <a:rPr lang="de-CH" sz="1200" dirty="0"/>
                        <a:t>, nachts zusätzlich rot-weiß-rot.</a:t>
                      </a:r>
                    </a:p>
                    <a:p>
                      <a:endParaRPr lang="de-CH" sz="1200" dirty="0"/>
                    </a:p>
                    <a:p>
                      <a:endParaRPr lang="de-CH" sz="1200" dirty="0"/>
                    </a:p>
                  </a:txBody>
                  <a:tcPr marL="13651" marR="13651" marT="6827" marB="6827" anchor="ctr">
                    <a:lnL>
                      <a:noFill/>
                    </a:lnL>
                    <a:lnR>
                      <a:noFill/>
                    </a:lnR>
                    <a:lnT>
                      <a:noFill/>
                    </a:lnT>
                    <a:lnB>
                      <a:noFill/>
                    </a:lnB>
                  </a:tcPr>
                </a:tc>
                <a:extLst>
                  <a:ext uri="{0D108BD9-81ED-4DB2-BD59-A6C34878D82A}">
                    <a16:rowId xmlns:a16="http://schemas.microsoft.com/office/drawing/2014/main" xmlns="" val="10004"/>
                  </a:ext>
                </a:extLst>
              </a:tr>
              <a:tr h="1172467">
                <a:tc>
                  <a:txBody>
                    <a:bodyPr/>
                    <a:lstStyle/>
                    <a:p>
                      <a:r>
                        <a:rPr lang="de-CH" sz="1200" dirty="0"/>
                        <a:t>Tiefgangbehindertes Fahrzeug</a:t>
                      </a:r>
                    </a:p>
                  </a:txBody>
                  <a:tcPr marL="13651" marR="13651" marT="6827" marB="6827" anchor="ctr">
                    <a:lnL>
                      <a:noFill/>
                    </a:lnL>
                    <a:lnR>
                      <a:noFill/>
                    </a:lnR>
                    <a:lnT>
                      <a:noFill/>
                    </a:lnT>
                    <a:lnB>
                      <a:noFill/>
                    </a:lnB>
                  </a:tcPr>
                </a:tc>
                <a:tc>
                  <a:txBody>
                    <a:bodyPr/>
                    <a:lstStyle/>
                    <a:p>
                      <a:endParaRPr lang="de-CH" sz="1200"/>
                    </a:p>
                  </a:txBody>
                  <a:tcPr marL="13651" marR="13651" marT="6827" marB="6827" anchor="ctr">
                    <a:lnL>
                      <a:noFill/>
                    </a:lnL>
                    <a:lnR>
                      <a:noFill/>
                    </a:lnR>
                    <a:lnT>
                      <a:noFill/>
                    </a:lnT>
                    <a:lnB>
                      <a:noFill/>
                    </a:lnB>
                  </a:tcPr>
                </a:tc>
                <a:tc>
                  <a:txBody>
                    <a:bodyPr/>
                    <a:lstStyle/>
                    <a:p>
                      <a:endParaRPr lang="de-CH" sz="1200" dirty="0"/>
                    </a:p>
                    <a:p>
                      <a:r>
                        <a:rPr lang="de-CH" sz="1200" dirty="0"/>
                        <a:t>[28] Fahrzeuge, die sich aufgrund ihres Tiefgangs nur eingeschränkt bewegen können, setzen drei rote Lichter übereinander oder einen Zylinder.</a:t>
                      </a:r>
                    </a:p>
                    <a:p>
                      <a:endParaRPr lang="de-CH" sz="1200" dirty="0"/>
                    </a:p>
                  </a:txBody>
                  <a:tcPr marL="13651" marR="13651" marT="6827" marB="6827" anchor="ctr">
                    <a:lnL>
                      <a:noFill/>
                    </a:lnL>
                    <a:lnR>
                      <a:noFill/>
                    </a:lnR>
                    <a:lnT>
                      <a:noFill/>
                    </a:lnT>
                    <a:lnB>
                      <a:noFill/>
                    </a:lnB>
                  </a:tcPr>
                </a:tc>
                <a:extLst>
                  <a:ext uri="{0D108BD9-81ED-4DB2-BD59-A6C34878D82A}">
                    <a16:rowId xmlns:a16="http://schemas.microsoft.com/office/drawing/2014/main" xmlns="" val="10005"/>
                  </a:ext>
                </a:extLst>
              </a:tr>
              <a:tr h="745272">
                <a:tc>
                  <a:txBody>
                    <a:bodyPr/>
                    <a:lstStyle/>
                    <a:p>
                      <a:r>
                        <a:rPr lang="de-CH" sz="1200"/>
                        <a:t>Lotsenfahrzeug im </a:t>
                      </a:r>
                      <a:r>
                        <a:rPr lang="de-CH" sz="1200">
                          <a:hlinkClick r:id="rId3" tooltip="Lotse"/>
                        </a:rPr>
                        <a:t>Lotsdienst</a:t>
                      </a:r>
                      <a:endParaRPr lang="de-CH" sz="1200"/>
                    </a:p>
                  </a:txBody>
                  <a:tcPr marL="13651" marR="13651" marT="6827" marB="6827" anchor="ctr">
                    <a:lnL>
                      <a:noFill/>
                    </a:lnL>
                    <a:lnR>
                      <a:noFill/>
                    </a:lnR>
                    <a:lnT>
                      <a:noFill/>
                    </a:lnT>
                    <a:lnB>
                      <a:noFill/>
                    </a:lnB>
                  </a:tcPr>
                </a:tc>
                <a:tc>
                  <a:txBody>
                    <a:bodyPr/>
                    <a:lstStyle/>
                    <a:p>
                      <a:endParaRPr lang="de-CH" sz="1200" dirty="0"/>
                    </a:p>
                  </a:txBody>
                  <a:tcPr marL="13651" marR="13651" marT="6827" marB="6827" anchor="ctr">
                    <a:lnL>
                      <a:noFill/>
                    </a:lnL>
                    <a:lnR>
                      <a:noFill/>
                    </a:lnR>
                    <a:lnT>
                      <a:noFill/>
                    </a:lnT>
                    <a:lnB>
                      <a:noFill/>
                    </a:lnB>
                  </a:tcPr>
                </a:tc>
                <a:tc>
                  <a:txBody>
                    <a:bodyPr/>
                    <a:lstStyle/>
                    <a:p>
                      <a:r>
                        <a:rPr lang="de-CH" sz="1200" dirty="0"/>
                        <a:t>[29] Fahrzeuge im </a:t>
                      </a:r>
                      <a:r>
                        <a:rPr lang="de-CH" sz="1200" dirty="0" err="1"/>
                        <a:t>Lotsdienst</a:t>
                      </a:r>
                      <a:r>
                        <a:rPr lang="de-CH" sz="1200" dirty="0"/>
                        <a:t> zeigen zusätzlich zu den üblichen Lichtern als Maschinenfahrzeug ein weißes über einem roten Rundumlicht.</a:t>
                      </a:r>
                    </a:p>
                  </a:txBody>
                  <a:tcPr marL="13651" marR="13651" marT="6827" marB="6827" anchor="ctr">
                    <a:lnL>
                      <a:noFill/>
                    </a:lnL>
                    <a:lnR>
                      <a:noFill/>
                    </a:lnR>
                    <a:lnT>
                      <a:noFill/>
                    </a:lnT>
                    <a:lnB>
                      <a:noFill/>
                    </a:lnB>
                  </a:tcPr>
                </a:tc>
                <a:extLst>
                  <a:ext uri="{0D108BD9-81ED-4DB2-BD59-A6C34878D82A}">
                    <a16:rowId xmlns:a16="http://schemas.microsoft.com/office/drawing/2014/main" xmlns="" val="10006"/>
                  </a:ext>
                </a:extLst>
              </a:tr>
            </a:tbl>
          </a:graphicData>
        </a:graphic>
      </p:graphicFrame>
      <p:pic>
        <p:nvPicPr>
          <p:cNvPr id="48151" name="Picture 3" descr="Nr Rule27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730250"/>
            <a:ext cx="11572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4" descr="Nr Rule27a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0" y="1655763"/>
            <a:ext cx="115728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5" descr="Nr Rule27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2946400"/>
            <a:ext cx="13112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6" descr="Nr Rule27dnew.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4716463"/>
            <a:ext cx="1311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8" descr="Nr Rule27e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3788" y="5810250"/>
            <a:ext cx="129698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10" descr="Nr Rule2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6870700"/>
            <a:ext cx="13112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11" descr="Nr Rule29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7913" y="8021638"/>
            <a:ext cx="13128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975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69888" y="179388"/>
            <a:ext cx="6119812" cy="31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CH" altLang="de-DE" sz="1400" b="1" dirty="0"/>
              <a:t>Lichterführung für xx</a:t>
            </a:r>
          </a:p>
        </p:txBody>
      </p:sp>
      <p:graphicFrame>
        <p:nvGraphicFramePr>
          <p:cNvPr id="2" name="Tabelle 1"/>
          <p:cNvGraphicFramePr>
            <a:graphicFrameLocks noGrp="1"/>
          </p:cNvGraphicFramePr>
          <p:nvPr/>
        </p:nvGraphicFramePr>
        <p:xfrm>
          <a:off x="369888" y="1008063"/>
          <a:ext cx="6119811" cy="7159625"/>
        </p:xfrm>
        <a:graphic>
          <a:graphicData uri="http://schemas.openxmlformats.org/drawingml/2006/table">
            <a:tbl>
              <a:tblPr/>
              <a:tblGrid>
                <a:gridCol w="2039937">
                  <a:extLst>
                    <a:ext uri="{9D8B030D-6E8A-4147-A177-3AD203B41FA5}">
                      <a16:colId xmlns:a16="http://schemas.microsoft.com/office/drawing/2014/main" xmlns="" val="20000"/>
                    </a:ext>
                  </a:extLst>
                </a:gridCol>
                <a:gridCol w="2039937">
                  <a:extLst>
                    <a:ext uri="{9D8B030D-6E8A-4147-A177-3AD203B41FA5}">
                      <a16:colId xmlns:a16="http://schemas.microsoft.com/office/drawing/2014/main" xmlns="" val="20001"/>
                    </a:ext>
                  </a:extLst>
                </a:gridCol>
                <a:gridCol w="2039937">
                  <a:extLst>
                    <a:ext uri="{9D8B030D-6E8A-4147-A177-3AD203B41FA5}">
                      <a16:colId xmlns:a16="http://schemas.microsoft.com/office/drawing/2014/main" xmlns="" val="20002"/>
                    </a:ext>
                  </a:extLst>
                </a:gridCol>
              </a:tblGrid>
              <a:tr h="220296">
                <a:tc gridSpan="3">
                  <a:txBody>
                    <a:bodyPr/>
                    <a:lstStyle/>
                    <a:p>
                      <a:pPr algn="ctr"/>
                      <a:r>
                        <a:rPr lang="de-CH" sz="900" b="1"/>
                        <a:t>Schiffe ohne Fahrt</a:t>
                      </a:r>
                      <a:endParaRPr lang="de-CH" sz="900"/>
                    </a:p>
                  </a:txBody>
                  <a:tcPr marL="46416" marR="46416" marT="23207" marB="23207" anchor="ctr">
                    <a:lnL>
                      <a:noFill/>
                    </a:lnL>
                    <a:lnR>
                      <a:noFill/>
                    </a:lnR>
                    <a:lnT>
                      <a:noFill/>
                    </a:lnT>
                    <a:lnB>
                      <a:noFill/>
                    </a:lnB>
                    <a:solidFill>
                      <a:srgbClr val="FF9966"/>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xmlns="" val="10000"/>
                  </a:ext>
                </a:extLst>
              </a:tr>
              <a:tr h="3029072">
                <a:tc>
                  <a:txBody>
                    <a:bodyPr/>
                    <a:lstStyle/>
                    <a:p>
                      <a:r>
                        <a:rPr lang="de-CH" sz="900"/>
                        <a:t>Ankerlieger</a:t>
                      </a:r>
                    </a:p>
                  </a:txBody>
                  <a:tcPr marL="46416" marR="46416" marT="23207" marB="23207" anchor="ctr">
                    <a:lnL>
                      <a:noFill/>
                    </a:lnL>
                    <a:lnR>
                      <a:noFill/>
                    </a:lnR>
                    <a:lnT>
                      <a:noFill/>
                    </a:lnT>
                    <a:lnB>
                      <a:noFill/>
                    </a:lnB>
                  </a:tcPr>
                </a:tc>
                <a:tc>
                  <a:txBody>
                    <a:bodyPr/>
                    <a:lstStyle/>
                    <a:p>
                      <a:endParaRPr lang="de-CH" sz="900"/>
                    </a:p>
                  </a:txBody>
                  <a:tcPr marL="46416" marR="46416" marT="23207" marB="23207" anchor="ctr">
                    <a:lnL>
                      <a:noFill/>
                    </a:lnL>
                    <a:lnR>
                      <a:noFill/>
                    </a:lnR>
                    <a:lnT>
                      <a:noFill/>
                    </a:lnT>
                    <a:lnB>
                      <a:noFill/>
                    </a:lnB>
                  </a:tcPr>
                </a:tc>
                <a:tc>
                  <a:txBody>
                    <a:bodyPr/>
                    <a:lstStyle/>
                    <a:p>
                      <a:r>
                        <a:rPr lang="de-CH" sz="900"/>
                        <a:t>[30a] Ein Schiff vor Anker setzt zwei weiße Rundumlichter, eines nahe dem Bug und eines nahe dem Heck und unter dem vorderen Licht. Am Tag setzt das Schiff einen schwarzen Ball. Schiffe, die länger als 100 m sind, müssen zusätzlich Decklichter eingeschaltet haben.</a:t>
                      </a:r>
                    </a:p>
                  </a:txBody>
                  <a:tcPr marL="46416" marR="46416" marT="23207" marB="23207" anchor="ctr">
                    <a:lnL>
                      <a:noFill/>
                    </a:lnL>
                    <a:lnR>
                      <a:noFill/>
                    </a:lnR>
                    <a:lnT>
                      <a:noFill/>
                    </a:lnT>
                    <a:lnB>
                      <a:noFill/>
                    </a:lnB>
                  </a:tcPr>
                </a:tc>
                <a:extLst>
                  <a:ext uri="{0D108BD9-81ED-4DB2-BD59-A6C34878D82A}">
                    <a16:rowId xmlns:a16="http://schemas.microsoft.com/office/drawing/2014/main" xmlns="" val="10001"/>
                  </a:ext>
                </a:extLst>
              </a:tr>
              <a:tr h="2202961">
                <a:tc>
                  <a:txBody>
                    <a:bodyPr/>
                    <a:lstStyle/>
                    <a:p>
                      <a:r>
                        <a:rPr lang="de-CH" sz="900"/>
                        <a:t>Ankerlieger unter fünfzig Metern</a:t>
                      </a:r>
                    </a:p>
                  </a:txBody>
                  <a:tcPr marL="46416" marR="46416" marT="23207" marB="23207" anchor="ctr">
                    <a:lnL>
                      <a:noFill/>
                    </a:lnL>
                    <a:lnR>
                      <a:noFill/>
                    </a:lnR>
                    <a:lnT>
                      <a:noFill/>
                    </a:lnT>
                    <a:lnB>
                      <a:noFill/>
                    </a:lnB>
                  </a:tcPr>
                </a:tc>
                <a:tc>
                  <a:txBody>
                    <a:bodyPr/>
                    <a:lstStyle/>
                    <a:p>
                      <a:endParaRPr lang="de-CH" sz="900"/>
                    </a:p>
                  </a:txBody>
                  <a:tcPr marL="46416" marR="46416" marT="23207" marB="23207" anchor="ctr">
                    <a:lnL>
                      <a:noFill/>
                    </a:lnL>
                    <a:lnR>
                      <a:noFill/>
                    </a:lnR>
                    <a:lnT>
                      <a:noFill/>
                    </a:lnT>
                    <a:lnB>
                      <a:noFill/>
                    </a:lnB>
                  </a:tcPr>
                </a:tc>
                <a:tc>
                  <a:txBody>
                    <a:bodyPr/>
                    <a:lstStyle/>
                    <a:p>
                      <a:r>
                        <a:rPr lang="de-CH" sz="900"/>
                        <a:t>[30b] Unter fünfzig Metern Länge genügt ein weißes Rundumlicht, am Tag ein Ball. Schiffe unter 7 m Länge, die außerhalb von Engstellen oder Fahrwassern ankern, brauchen keine Lichter zu zeigen.</a:t>
                      </a:r>
                    </a:p>
                  </a:txBody>
                  <a:tcPr marL="46416" marR="46416" marT="23207" marB="23207" anchor="ctr">
                    <a:lnL>
                      <a:noFill/>
                    </a:lnL>
                    <a:lnR>
                      <a:noFill/>
                    </a:lnR>
                    <a:lnT>
                      <a:noFill/>
                    </a:lnT>
                    <a:lnB>
                      <a:noFill/>
                    </a:lnB>
                  </a:tcPr>
                </a:tc>
                <a:extLst>
                  <a:ext uri="{0D108BD9-81ED-4DB2-BD59-A6C34878D82A}">
                    <a16:rowId xmlns:a16="http://schemas.microsoft.com/office/drawing/2014/main" xmlns="" val="10002"/>
                  </a:ext>
                </a:extLst>
              </a:tr>
              <a:tr h="1707296">
                <a:tc>
                  <a:txBody>
                    <a:bodyPr/>
                    <a:lstStyle/>
                    <a:p>
                      <a:r>
                        <a:rPr lang="de-CH" sz="900"/>
                        <a:t>Fahrzeug, das auf Grund liegt</a:t>
                      </a:r>
                    </a:p>
                  </a:txBody>
                  <a:tcPr marL="46416" marR="46416" marT="23207" marB="23207" anchor="ctr">
                    <a:lnL>
                      <a:noFill/>
                    </a:lnL>
                    <a:lnR>
                      <a:noFill/>
                    </a:lnR>
                    <a:lnT>
                      <a:noFill/>
                    </a:lnT>
                    <a:lnB>
                      <a:noFill/>
                    </a:lnB>
                  </a:tcPr>
                </a:tc>
                <a:tc>
                  <a:txBody>
                    <a:bodyPr/>
                    <a:lstStyle/>
                    <a:p>
                      <a:endParaRPr lang="de-CH" sz="900"/>
                    </a:p>
                  </a:txBody>
                  <a:tcPr marL="46416" marR="46416" marT="23207" marB="23207" anchor="ctr">
                    <a:lnL>
                      <a:noFill/>
                    </a:lnL>
                    <a:lnR>
                      <a:noFill/>
                    </a:lnR>
                    <a:lnT>
                      <a:noFill/>
                    </a:lnT>
                    <a:lnB>
                      <a:noFill/>
                    </a:lnB>
                  </a:tcPr>
                </a:tc>
                <a:tc>
                  <a:txBody>
                    <a:bodyPr/>
                    <a:lstStyle/>
                    <a:p>
                      <a:r>
                        <a:rPr lang="de-CH" sz="900" dirty="0"/>
                        <a:t>[30d] Nur Fahrzeuge über 12 m Länge: Zwei rote Lichter übereinander, zusätzlich zu den Ankerlichtern. Am Tag werden drei schwarze Bälle aufgezogen.</a:t>
                      </a:r>
                    </a:p>
                  </a:txBody>
                  <a:tcPr marL="46416" marR="46416" marT="23207" marB="23207" anchor="ctr">
                    <a:lnL>
                      <a:noFill/>
                    </a:lnL>
                    <a:lnR>
                      <a:noFill/>
                    </a:lnR>
                    <a:lnT>
                      <a:noFill/>
                    </a:lnT>
                    <a:lnB>
                      <a:noFill/>
                    </a:lnB>
                  </a:tcPr>
                </a:tc>
                <a:extLst>
                  <a:ext uri="{0D108BD9-81ED-4DB2-BD59-A6C34878D82A}">
                    <a16:rowId xmlns:a16="http://schemas.microsoft.com/office/drawing/2014/main" xmlns="" val="10003"/>
                  </a:ext>
                </a:extLst>
              </a:tr>
            </a:tbl>
          </a:graphicData>
        </a:graphic>
      </p:graphicFrame>
      <p:pic>
        <p:nvPicPr>
          <p:cNvPr id="49166" name="Picture 1" descr="Nr Rule30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525" y="21336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2" descr="Nr Rule3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45720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3" descr="Nr Rule30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673258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003225"/>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2972</Words>
  <Application>Microsoft Office PowerPoint</Application>
  <PresentationFormat>Bildschirmpräsentation (4:3)</PresentationFormat>
  <Paragraphs>1585</Paragraphs>
  <Slides>105</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105</vt:i4>
      </vt:variant>
    </vt:vector>
  </HeadingPairs>
  <TitlesOfParts>
    <vt:vector size="109" baseType="lpstr">
      <vt:lpstr>Arial</vt:lpstr>
      <vt:lpstr>Calibri</vt:lpstr>
      <vt:lpstr>Times New Roman</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Johnson Controls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cheldr</dc:creator>
  <cp:lastModifiedBy>Held Roger</cp:lastModifiedBy>
  <cp:revision>106</cp:revision>
  <cp:lastPrinted>2016-05-17T06:35:12Z</cp:lastPrinted>
  <dcterms:created xsi:type="dcterms:W3CDTF">2009-11-30T06:45:15Z</dcterms:created>
  <dcterms:modified xsi:type="dcterms:W3CDTF">2017-10-30T04:57:10Z</dcterms:modified>
</cp:coreProperties>
</file>